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19" r:id="rId3"/>
    <p:sldId id="257" r:id="rId4"/>
    <p:sldId id="258" r:id="rId5"/>
    <p:sldId id="262" r:id="rId6"/>
    <p:sldId id="264" r:id="rId7"/>
    <p:sldId id="263" r:id="rId8"/>
    <p:sldId id="265" r:id="rId9"/>
    <p:sldId id="269" r:id="rId10"/>
    <p:sldId id="266" r:id="rId11"/>
    <p:sldId id="323" r:id="rId12"/>
    <p:sldId id="267" r:id="rId13"/>
    <p:sldId id="268" r:id="rId14"/>
    <p:sldId id="318" r:id="rId15"/>
    <p:sldId id="272" r:id="rId16"/>
    <p:sldId id="271" r:id="rId17"/>
    <p:sldId id="274" r:id="rId18"/>
    <p:sldId id="275" r:id="rId19"/>
    <p:sldId id="276" r:id="rId20"/>
    <p:sldId id="277" r:id="rId21"/>
    <p:sldId id="278" r:id="rId22"/>
    <p:sldId id="279" r:id="rId23"/>
    <p:sldId id="280" r:id="rId24"/>
    <p:sldId id="320" r:id="rId25"/>
    <p:sldId id="325" r:id="rId26"/>
    <p:sldId id="326" r:id="rId27"/>
    <p:sldId id="324" r:id="rId28"/>
    <p:sldId id="327" r:id="rId29"/>
    <p:sldId id="282" r:id="rId30"/>
    <p:sldId id="328" r:id="rId31"/>
    <p:sldId id="321" r:id="rId32"/>
    <p:sldId id="322" r:id="rId33"/>
    <p:sldId id="283" r:id="rId34"/>
    <p:sldId id="281" r:id="rId35"/>
    <p:sldId id="317" r:id="rId36"/>
    <p:sldId id="27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76744"/>
  </p:normalViewPr>
  <p:slideViewPr>
    <p:cSldViewPr snapToGrid="0">
      <p:cViewPr varScale="1">
        <p:scale>
          <a:sx n="102" d="100"/>
          <a:sy n="102" d="100"/>
        </p:scale>
        <p:origin x="119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CF811-2720-5940-98D6-9B637E598093}"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F84A6-B1F8-B540-BB1A-D60D4B0C8AFB}" type="slidenum">
              <a:rPr lang="en-US" smtClean="0"/>
              <a:t>‹#›</a:t>
            </a:fld>
            <a:endParaRPr lang="en-US"/>
          </a:p>
        </p:txBody>
      </p:sp>
    </p:spTree>
    <p:extLst>
      <p:ext uri="{BB962C8B-B14F-4D97-AF65-F5344CB8AC3E}">
        <p14:creationId xmlns:p14="http://schemas.microsoft.com/office/powerpoint/2010/main" val="32891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CF84A6-B1F8-B540-BB1A-D60D4B0C8AFB}" type="slidenum">
              <a:rPr lang="en-US" smtClean="0"/>
              <a:t>1</a:t>
            </a:fld>
            <a:endParaRPr lang="en-US"/>
          </a:p>
        </p:txBody>
      </p:sp>
    </p:spTree>
    <p:extLst>
      <p:ext uri="{BB962C8B-B14F-4D97-AF65-F5344CB8AC3E}">
        <p14:creationId xmlns:p14="http://schemas.microsoft.com/office/powerpoint/2010/main" val="3957782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that covers the syntax of traceable secret sharing, now lets see what properties we want from such a scheme. First, we want correctness, which simply means that combining honest shares of </a:t>
                </a:r>
                <a:r>
                  <a:rPr lang="en-US" sz="1200" dirty="0">
                    <a:solidFill>
                      <a:schemeClr val="tx1"/>
                    </a:solidFill>
                    <a:latin typeface="PT Serif" panose="020A0603040505020204" pitchFamily="18" charset="77"/>
                  </a:rPr>
                  <a:t>any coalition of size t gives the right secret.</a:t>
                </a:r>
              </a:p>
              <a:p>
                <a:r>
                  <a:rPr lang="en-US" sz="1200" dirty="0">
                    <a:solidFill>
                      <a:schemeClr val="tx1"/>
                    </a:solidFill>
                    <a:latin typeface="PT Serif" panose="020A0603040505020204" pitchFamily="18" charset="77"/>
                  </a:rPr>
                  <a:t>Next, we want statistical secrecy, this is also the the traditional notion, which means that the Distribution of shares of any coalition of size </a:t>
                </a:r>
                <a14:m>
                  <m:oMath xmlns:m="http://schemas.openxmlformats.org/officeDocument/2006/math">
                    <m:r>
                      <a:rPr lang="en-US" sz="1200" b="0" i="1" smtClean="0">
                        <a:solidFill>
                          <a:schemeClr val="tx1"/>
                        </a:solidFill>
                        <a:latin typeface="Cambria Math" panose="02040503050406030204" pitchFamily="18" charset="0"/>
                      </a:rPr>
                      <m:t>&lt;</m:t>
                    </m:r>
                    <m:r>
                      <a:rPr lang="en-US" sz="1200" b="0" i="1" smtClean="0">
                        <a:solidFill>
                          <a:schemeClr val="tx1"/>
                        </a:solidFill>
                        <a:latin typeface="Cambria Math" panose="02040503050406030204" pitchFamily="18" charset="0"/>
                      </a:rPr>
                      <m:t>𝑡</m:t>
                    </m:r>
                  </m:oMath>
                </a14:m>
                <a:r>
                  <a:rPr lang="en-US" sz="1200" dirty="0">
                    <a:solidFill>
                      <a:schemeClr val="tx1"/>
                    </a:solidFill>
                    <a:latin typeface="PT Serif" panose="020A0603040505020204" pitchFamily="18" charset="77"/>
                  </a:rPr>
                  <a:t> is same for all secrets.</a:t>
                </a:r>
              </a:p>
              <a:p>
                <a:r>
                  <a:rPr lang="en-US" sz="1200" dirty="0">
                    <a:solidFill>
                      <a:schemeClr val="tx1"/>
                    </a:solidFill>
                    <a:latin typeface="PT Serif" panose="020A0603040505020204" pitchFamily="18" charset="77"/>
                  </a:rPr>
                  <a:t>Both of these properties should hold for a random correlation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T Serif" panose="020A0603040505020204" pitchFamily="18" charset="77"/>
                  </a:rPr>
                  <a:t>We then have 2 new properties that reflect our goals, first, we have traceability, which means that the Trace algorithm traces R to all the parties who manufactured it. Note that Trace only gets </a:t>
                </a:r>
                <a:r>
                  <a:rPr lang="en-US" sz="1200" dirty="0" err="1">
                    <a:solidFill>
                      <a:schemeClr val="tx1"/>
                    </a:solidFill>
                    <a:latin typeface="PT Serif" panose="020A0603040505020204" pitchFamily="18" charset="77"/>
                  </a:rPr>
                  <a:t>blackbox</a:t>
                </a:r>
                <a:r>
                  <a:rPr lang="en-US" sz="1200" dirty="0">
                    <a:solidFill>
                      <a:schemeClr val="tx1"/>
                    </a:solidFill>
                    <a:latin typeface="PT Serif" panose="020A0603040505020204" pitchFamily="18" charset="77"/>
                  </a:rPr>
                  <a:t> access to the box R because it might be obfuscated. Next, we have non </a:t>
                </a:r>
                <a:r>
                  <a:rPr lang="en-US" sz="1200" dirty="0" err="1">
                    <a:solidFill>
                      <a:schemeClr val="tx1"/>
                    </a:solidFill>
                    <a:latin typeface="PT Serif" panose="020A0603040505020204" pitchFamily="18" charset="77"/>
                  </a:rPr>
                  <a:t>imputability</a:t>
                </a:r>
                <a:r>
                  <a:rPr lang="en-US" sz="1200" dirty="0">
                    <a:solidFill>
                      <a:schemeClr val="tx1"/>
                    </a:solidFill>
                    <a:latin typeface="PT Serif" panose="020A0603040505020204" pitchFamily="18" charset="77"/>
                  </a:rPr>
                  <a:t>, which informally means that a malicious tracer cannot produce valid proof blaming an honest party.</a:t>
                </a:r>
              </a:p>
              <a:p>
                <a:endParaRPr lang="en-US" dirty="0"/>
              </a:p>
            </p:txBody>
          </p:sp>
        </mc:Choice>
        <mc:Fallback xmlns="">
          <p:sp>
            <p:nvSpPr>
              <p:cNvPr id="3" name="Notes Placeholder 2"/>
              <p:cNvSpPr>
                <a:spLocks noGrp="1"/>
              </p:cNvSpPr>
              <p:nvPr>
                <p:ph type="body" idx="1"/>
              </p:nvPr>
            </p:nvSpPr>
            <p:spPr/>
            <p:txBody>
              <a:bodyPr/>
              <a:lstStyle/>
              <a:p>
                <a:r>
                  <a:rPr lang="en-US" dirty="0"/>
                  <a:t>So that covers the syntax of traceable secret sharing, now lets see what properties we want from such a scheme. First, we want correctness, which simply means that combining honest shares of </a:t>
                </a:r>
                <a:r>
                  <a:rPr lang="en-US" sz="1200" dirty="0">
                    <a:solidFill>
                      <a:schemeClr val="tx1"/>
                    </a:solidFill>
                    <a:latin typeface="PT Serif" panose="020A0603040505020204" pitchFamily="18" charset="77"/>
                  </a:rPr>
                  <a:t>any coalition of size t gives the right secret.</a:t>
                </a:r>
              </a:p>
              <a:p>
                <a:r>
                  <a:rPr lang="en-US" sz="1200" dirty="0">
                    <a:solidFill>
                      <a:schemeClr val="tx1"/>
                    </a:solidFill>
                    <a:latin typeface="PT Serif" panose="020A0603040505020204" pitchFamily="18" charset="77"/>
                  </a:rPr>
                  <a:t>Next, we want statistical secrecy, this is also the the traditional notion, which means that the Distribution of shares of any coalition of size </a:t>
                </a:r>
                <a:r>
                  <a:rPr lang="en-US" sz="1200" b="0" i="0">
                    <a:solidFill>
                      <a:schemeClr val="tx1"/>
                    </a:solidFill>
                    <a:latin typeface="Cambria Math" panose="02040503050406030204" pitchFamily="18" charset="0"/>
                  </a:rPr>
                  <a:t>&lt;𝑡</a:t>
                </a:r>
                <a:r>
                  <a:rPr lang="en-US" sz="1200" dirty="0">
                    <a:solidFill>
                      <a:schemeClr val="tx1"/>
                    </a:solidFill>
                    <a:latin typeface="PT Serif" panose="020A0603040505020204" pitchFamily="18" charset="77"/>
                  </a:rPr>
                  <a:t> is same for all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T Serif" panose="020A0603040505020204" pitchFamily="18" charset="77"/>
                  </a:rPr>
                  <a:t>We then have 2 new properties that reflect our goals, first, we have traceability, which means that the Trace algorithm traces R to all the parties who manufactured it. Note that Trace only gets </a:t>
                </a:r>
                <a:r>
                  <a:rPr lang="en-US" sz="1200" dirty="0" err="1">
                    <a:solidFill>
                      <a:schemeClr val="tx1"/>
                    </a:solidFill>
                    <a:latin typeface="PT Serif" panose="020A0603040505020204" pitchFamily="18" charset="77"/>
                  </a:rPr>
                  <a:t>blackbox</a:t>
                </a:r>
                <a:r>
                  <a:rPr lang="en-US" sz="1200" dirty="0">
                    <a:solidFill>
                      <a:schemeClr val="tx1"/>
                    </a:solidFill>
                    <a:latin typeface="PT Serif" panose="020A0603040505020204" pitchFamily="18" charset="77"/>
                  </a:rPr>
                  <a:t> access to the box R because it might be obfuscated. Next, we have non </a:t>
                </a:r>
                <a:r>
                  <a:rPr lang="en-US" sz="1200" dirty="0" err="1">
                    <a:solidFill>
                      <a:schemeClr val="tx1"/>
                    </a:solidFill>
                    <a:latin typeface="PT Serif" panose="020A0603040505020204" pitchFamily="18" charset="77"/>
                  </a:rPr>
                  <a:t>imputability</a:t>
                </a:r>
                <a:r>
                  <a:rPr lang="en-US" sz="1200" dirty="0">
                    <a:solidFill>
                      <a:schemeClr val="tx1"/>
                    </a:solidFill>
                    <a:latin typeface="PT Serif" panose="020A0603040505020204" pitchFamily="18" charset="77"/>
                  </a:rPr>
                  <a:t>, which informally means that a malicious tracer cannot produce valid proof blaming an honest party.</a:t>
                </a:r>
              </a:p>
              <a:p>
                <a:endParaRPr lang="en-US" dirty="0"/>
              </a:p>
            </p:txBody>
          </p:sp>
        </mc:Fallback>
      </mc:AlternateContent>
      <p:sp>
        <p:nvSpPr>
          <p:cNvPr id="4" name="Slide Number Placeholder 3"/>
          <p:cNvSpPr>
            <a:spLocks noGrp="1"/>
          </p:cNvSpPr>
          <p:nvPr>
            <p:ph type="sldNum" sz="quarter" idx="5"/>
          </p:nvPr>
        </p:nvSpPr>
        <p:spPr/>
        <p:txBody>
          <a:bodyPr/>
          <a:lstStyle/>
          <a:p>
            <a:fld id="{ACCF84A6-B1F8-B540-BB1A-D60D4B0C8AFB}" type="slidenum">
              <a:rPr lang="en-US" smtClean="0"/>
              <a:t>10</a:t>
            </a:fld>
            <a:endParaRPr lang="en-US"/>
          </a:p>
        </p:txBody>
      </p:sp>
    </p:spTree>
    <p:extLst>
      <p:ext uri="{BB962C8B-B14F-4D97-AF65-F5344CB8AC3E}">
        <p14:creationId xmlns:p14="http://schemas.microsoft.com/office/powerpoint/2010/main" val="376563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focus on traceability for today’s talk, and so I might skip the pi and the Verify algorithm in the rest of the slides, because they are only relevant for non </a:t>
            </a:r>
            <a:r>
              <a:rPr lang="en-US" dirty="0" err="1"/>
              <a:t>imputability</a:t>
            </a:r>
            <a:r>
              <a:rPr lang="en-US" dirty="0"/>
              <a:t>.</a:t>
            </a:r>
          </a:p>
        </p:txBody>
      </p:sp>
      <p:sp>
        <p:nvSpPr>
          <p:cNvPr id="4" name="Slide Number Placeholder 3"/>
          <p:cNvSpPr>
            <a:spLocks noGrp="1"/>
          </p:cNvSpPr>
          <p:nvPr>
            <p:ph type="sldNum" sz="quarter" idx="5"/>
          </p:nvPr>
        </p:nvSpPr>
        <p:spPr/>
        <p:txBody>
          <a:bodyPr/>
          <a:lstStyle/>
          <a:p>
            <a:fld id="{ACCF84A6-B1F8-B540-BB1A-D60D4B0C8AFB}" type="slidenum">
              <a:rPr lang="en-US" smtClean="0"/>
              <a:t>11</a:t>
            </a:fld>
            <a:endParaRPr lang="en-US"/>
          </a:p>
        </p:txBody>
      </p:sp>
    </p:spTree>
    <p:extLst>
      <p:ext uri="{BB962C8B-B14F-4D97-AF65-F5344CB8AC3E}">
        <p14:creationId xmlns:p14="http://schemas.microsoft.com/office/powerpoint/2010/main" val="332170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some more intuition about traceability since that’s the Main property that I’ll be focusing on. So back to our example with 4 servers, lets say that the first 2 servers combine their shares to make a reconstruction box R. so J, is the set of selling parties is 1,2, and f is the size of J, is 2 in this example. Then, We run the Trace algorithm on this box to get a set </a:t>
            </a:r>
            <a:r>
              <a:rPr lang="en-US" dirty="0" err="1"/>
              <a:t>Jhat</a:t>
            </a:r>
            <a:r>
              <a:rPr lang="en-US" dirty="0"/>
              <a:t>. Then what we want is that, if the box R is good, which I </a:t>
            </a:r>
            <a:r>
              <a:rPr lang="en-US" dirty="0" err="1"/>
              <a:t>wil</a:t>
            </a:r>
            <a:r>
              <a:rPr lang="en-US" dirty="0"/>
              <a:t> formally define later, then, the Trace algorithm should find all the sellers. Additionally, we should not blame an honest party.</a:t>
            </a:r>
          </a:p>
        </p:txBody>
      </p:sp>
      <p:sp>
        <p:nvSpPr>
          <p:cNvPr id="4" name="Slide Number Placeholder 3"/>
          <p:cNvSpPr>
            <a:spLocks noGrp="1"/>
          </p:cNvSpPr>
          <p:nvPr>
            <p:ph type="sldNum" sz="quarter" idx="5"/>
          </p:nvPr>
        </p:nvSpPr>
        <p:spPr/>
        <p:txBody>
          <a:bodyPr/>
          <a:lstStyle/>
          <a:p>
            <a:fld id="{ACCF84A6-B1F8-B540-BB1A-D60D4B0C8AFB}" type="slidenum">
              <a:rPr lang="en-US" smtClean="0"/>
              <a:t>12</a:t>
            </a:fld>
            <a:endParaRPr lang="en-US"/>
          </a:p>
        </p:txBody>
      </p:sp>
    </p:spTree>
    <p:extLst>
      <p:ext uri="{BB962C8B-B14F-4D97-AF65-F5344CB8AC3E}">
        <p14:creationId xmlns:p14="http://schemas.microsoft.com/office/powerpoint/2010/main" val="341708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formal game based definition to capture this notion. So we have a </a:t>
            </a:r>
            <a:r>
              <a:rPr lang="en-US" dirty="0" err="1"/>
              <a:t>Chal</a:t>
            </a:r>
            <a:r>
              <a:rPr lang="en-US" dirty="0"/>
              <a:t> on the left and the adv on the right, the game starts with the adv sending n, the #parties, t: the threshold and J, the set of parties it wants to corrupt, to the </a:t>
            </a:r>
            <a:r>
              <a:rPr lang="en-US" dirty="0" err="1"/>
              <a:t>chal</a:t>
            </a:r>
            <a:r>
              <a:rPr lang="en-US" dirty="0"/>
              <a:t>. The </a:t>
            </a:r>
            <a:r>
              <a:rPr lang="en-US" dirty="0" err="1"/>
              <a:t>chal</a:t>
            </a:r>
            <a:r>
              <a:rPr lang="en-US" dirty="0"/>
              <a:t> then samples a random secret s, and a correlation string rho. Then it runs the Share algorithm n times to get secret shares sh1 to </a:t>
            </a:r>
            <a:r>
              <a:rPr lang="en-US" dirty="0" err="1"/>
              <a:t>shn</a:t>
            </a:r>
            <a:r>
              <a:rPr lang="en-US" dirty="0"/>
              <a:t>, along with the tracing and verification keys. The </a:t>
            </a:r>
            <a:r>
              <a:rPr lang="en-US" dirty="0" err="1"/>
              <a:t>chal</a:t>
            </a:r>
            <a:r>
              <a:rPr lang="en-US" dirty="0"/>
              <a:t> then sends the shares of all the corrupt parties to the adv. The adv then gives us a reconstruction box R, and the </a:t>
            </a:r>
            <a:r>
              <a:rPr lang="en-US" dirty="0" err="1"/>
              <a:t>chal</a:t>
            </a:r>
            <a:r>
              <a:rPr lang="en-US" dirty="0"/>
              <a:t> runs Trace on it to get a set J’ and proof pi.</a:t>
            </a:r>
          </a:p>
          <a:p>
            <a:r>
              <a:rPr lang="en-US" dirty="0"/>
              <a:t>Note that This is private tracing, we do not give the tracing key to the adv. But in our constructions, </a:t>
            </a:r>
            <a:r>
              <a:rPr lang="en-US" dirty="0" err="1"/>
              <a:t>tk</a:t>
            </a:r>
            <a:r>
              <a:rPr lang="en-US" dirty="0"/>
              <a:t> does not reveal anything about the secret.</a:t>
            </a:r>
          </a:p>
          <a:p>
            <a:r>
              <a:rPr lang="en-US" dirty="0"/>
              <a:t>Ok, so we say that the adv wins this game if first, R is good. We formally define this by saying that if we sample t-f additional shares by calling the Share algorithm, and give them as input to the box, then it outputs the correct secret with non negligible probability. So that’s the formal notion of the box being good, so the adv wins if the box is good as per this definition, but, J’ is not equal to J, meaning that we are either blaming an honest party or we did not catch all the sellers.</a:t>
            </a:r>
          </a:p>
        </p:txBody>
      </p:sp>
      <p:sp>
        <p:nvSpPr>
          <p:cNvPr id="4" name="Slide Number Placeholder 3"/>
          <p:cNvSpPr>
            <a:spLocks noGrp="1"/>
          </p:cNvSpPr>
          <p:nvPr>
            <p:ph type="sldNum" sz="quarter" idx="5"/>
          </p:nvPr>
        </p:nvSpPr>
        <p:spPr/>
        <p:txBody>
          <a:bodyPr/>
          <a:lstStyle/>
          <a:p>
            <a:fld id="{ACCF84A6-B1F8-B540-BB1A-D60D4B0C8AFB}" type="slidenum">
              <a:rPr lang="en-US" smtClean="0"/>
              <a:t>13</a:t>
            </a:fld>
            <a:endParaRPr lang="en-US"/>
          </a:p>
        </p:txBody>
      </p:sp>
    </p:spTree>
    <p:extLst>
      <p:ext uri="{BB962C8B-B14F-4D97-AF65-F5344CB8AC3E}">
        <p14:creationId xmlns:p14="http://schemas.microsoft.com/office/powerpoint/2010/main" val="228990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say that a secret sharing scheme is traceable if no efficient adversary can win the above game with non </a:t>
            </a:r>
            <a:r>
              <a:rPr lang="en-US" dirty="0" err="1"/>
              <a:t>negl</a:t>
            </a:r>
            <a:r>
              <a:rPr lang="en-US" dirty="0"/>
              <a:t> prob. I </a:t>
            </a:r>
            <a:r>
              <a:rPr lang="en-US" dirty="0" err="1"/>
              <a:t>wanna</a:t>
            </a:r>
            <a:r>
              <a:rPr lang="en-US" dirty="0"/>
              <a:t> mention that our constructions actually are unconditionally traceable meaning that even a computationally unbounded adv cannot break traceability for our schemes.</a:t>
            </a:r>
          </a:p>
        </p:txBody>
      </p:sp>
      <p:sp>
        <p:nvSpPr>
          <p:cNvPr id="4" name="Slide Number Placeholder 3"/>
          <p:cNvSpPr>
            <a:spLocks noGrp="1"/>
          </p:cNvSpPr>
          <p:nvPr>
            <p:ph type="sldNum" sz="quarter" idx="5"/>
          </p:nvPr>
        </p:nvSpPr>
        <p:spPr/>
        <p:txBody>
          <a:bodyPr/>
          <a:lstStyle/>
          <a:p>
            <a:fld id="{ACCF84A6-B1F8-B540-BB1A-D60D4B0C8AFB}" type="slidenum">
              <a:rPr lang="en-US" smtClean="0"/>
              <a:t>14</a:t>
            </a:fld>
            <a:endParaRPr lang="en-US"/>
          </a:p>
        </p:txBody>
      </p:sp>
    </p:spTree>
    <p:extLst>
      <p:ext uri="{BB962C8B-B14F-4D97-AF65-F5344CB8AC3E}">
        <p14:creationId xmlns:p14="http://schemas.microsoft.com/office/powerpoint/2010/main" val="1287804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we’ve seen our definitions, lets now look at our first construction, which is </a:t>
            </a:r>
            <a:r>
              <a:rPr lang="en-US" dirty="0" err="1"/>
              <a:t>shamir</a:t>
            </a:r>
            <a:r>
              <a:rPr lang="en-US" dirty="0"/>
              <a:t> based traceable secret sharing.</a:t>
            </a:r>
          </a:p>
        </p:txBody>
      </p:sp>
      <p:sp>
        <p:nvSpPr>
          <p:cNvPr id="4" name="Slide Number Placeholder 3"/>
          <p:cNvSpPr>
            <a:spLocks noGrp="1"/>
          </p:cNvSpPr>
          <p:nvPr>
            <p:ph type="sldNum" sz="quarter" idx="5"/>
          </p:nvPr>
        </p:nvSpPr>
        <p:spPr/>
        <p:txBody>
          <a:bodyPr/>
          <a:lstStyle/>
          <a:p>
            <a:fld id="{ACCF84A6-B1F8-B540-BB1A-D60D4B0C8AFB}" type="slidenum">
              <a:rPr lang="en-US" smtClean="0"/>
              <a:t>15</a:t>
            </a:fld>
            <a:endParaRPr lang="en-US"/>
          </a:p>
        </p:txBody>
      </p:sp>
    </p:spTree>
    <p:extLst>
      <p:ext uri="{BB962C8B-B14F-4D97-AF65-F5344CB8AC3E}">
        <p14:creationId xmlns:p14="http://schemas.microsoft.com/office/powerpoint/2010/main" val="111948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see our construction, I </a:t>
            </a:r>
            <a:r>
              <a:rPr lang="en-US" dirty="0" err="1"/>
              <a:t>wanna</a:t>
            </a:r>
            <a:r>
              <a:rPr lang="en-US" dirty="0"/>
              <a:t> first explain why its non trivial. Specifically, standard </a:t>
            </a:r>
            <a:r>
              <a:rPr lang="en-US" dirty="0" err="1"/>
              <a:t>shamir</a:t>
            </a:r>
            <a:r>
              <a:rPr lang="en-US" dirty="0"/>
              <a:t> secret sharing is actually not traceable. To explain that lets use our example of 4 severs, out of which the 1</a:t>
            </a:r>
            <a:r>
              <a:rPr lang="en-US" baseline="30000" dirty="0"/>
              <a:t>st</a:t>
            </a:r>
            <a:r>
              <a:rPr lang="en-US" dirty="0"/>
              <a:t> two combine their shares and make a box which takes t-f shares as input, here f is the number of sellers which is 2 in this example. </a:t>
            </a:r>
          </a:p>
          <a:p>
            <a:r>
              <a:rPr lang="en-US" dirty="0"/>
              <a:t>lets denote the set of input shares as T. Now lets consider a specific box, which has the following logic: it checks whether T contains a corrupt server’s share, specifically if T intersection with J is not empty, and if that’s the case, the box simply outputs bot. Otherwise, it gives us the reconstruction of the shares in the box and the input shares.</a:t>
            </a:r>
          </a:p>
          <a:p>
            <a:r>
              <a:rPr lang="en-US" dirty="0"/>
              <a:t>Basically the box only works if we give it t-f shares from honest parties.</a:t>
            </a:r>
          </a:p>
        </p:txBody>
      </p:sp>
      <p:sp>
        <p:nvSpPr>
          <p:cNvPr id="4" name="Slide Number Placeholder 3"/>
          <p:cNvSpPr>
            <a:spLocks noGrp="1"/>
          </p:cNvSpPr>
          <p:nvPr>
            <p:ph type="sldNum" sz="quarter" idx="5"/>
          </p:nvPr>
        </p:nvSpPr>
        <p:spPr/>
        <p:txBody>
          <a:bodyPr/>
          <a:lstStyle/>
          <a:p>
            <a:fld id="{ACCF84A6-B1F8-B540-BB1A-D60D4B0C8AFB}" type="slidenum">
              <a:rPr lang="en-US" smtClean="0"/>
              <a:t>16</a:t>
            </a:fld>
            <a:endParaRPr lang="en-US"/>
          </a:p>
        </p:txBody>
      </p:sp>
    </p:spTree>
    <p:extLst>
      <p:ext uri="{BB962C8B-B14F-4D97-AF65-F5344CB8AC3E}">
        <p14:creationId xmlns:p14="http://schemas.microsoft.com/office/powerpoint/2010/main" val="1851775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cannot actually trace such a box.</a:t>
            </a:r>
          </a:p>
          <a:p>
            <a:r>
              <a:rPr lang="en-US" dirty="0"/>
              <a:t>the problem is that we don’t know who the honest parties are, so the best the tracer can do is to give shares of random sets as input to his box.</a:t>
            </a:r>
          </a:p>
          <a:p>
            <a:r>
              <a:rPr lang="en-US" dirty="0"/>
              <a:t>this means, that the probability that the tracer can get the box to output something meaningful is n-f choose t-f / n choose t-f. numerator denotes choosing t-f honest parties , and the denominator denotes choosing any t-f parties. This value is actually negligible for most values of </a:t>
            </a:r>
            <a:r>
              <a:rPr lang="en-US" dirty="0" err="1"/>
              <a:t>t,f</a:t>
            </a:r>
            <a:r>
              <a:rPr lang="en-US" dirty="0"/>
              <a:t>. for example, for t = 2n/3 and f = n/3, this probability is a small constant times 0.84^n, which is negligible!</a:t>
            </a:r>
          </a:p>
          <a:p>
            <a:r>
              <a:rPr lang="en-US" dirty="0"/>
              <a:t>In summary, for </a:t>
            </a:r>
            <a:r>
              <a:rPr lang="en-US" dirty="0" err="1"/>
              <a:t>shamir</a:t>
            </a:r>
            <a:r>
              <a:rPr lang="en-US" dirty="0"/>
              <a:t> secret sharing, the servers could make such a box, and then the tracer would need an exponential number of queries to this box to learn anything meaningful.</a:t>
            </a:r>
          </a:p>
        </p:txBody>
      </p:sp>
      <p:sp>
        <p:nvSpPr>
          <p:cNvPr id="4" name="Slide Number Placeholder 3"/>
          <p:cNvSpPr>
            <a:spLocks noGrp="1"/>
          </p:cNvSpPr>
          <p:nvPr>
            <p:ph type="sldNum" sz="quarter" idx="5"/>
          </p:nvPr>
        </p:nvSpPr>
        <p:spPr/>
        <p:txBody>
          <a:bodyPr/>
          <a:lstStyle/>
          <a:p>
            <a:fld id="{ACCF84A6-B1F8-B540-BB1A-D60D4B0C8AFB}" type="slidenum">
              <a:rPr lang="en-US" smtClean="0"/>
              <a:t>17</a:t>
            </a:fld>
            <a:endParaRPr lang="en-US"/>
          </a:p>
        </p:txBody>
      </p:sp>
    </p:spTree>
    <p:extLst>
      <p:ext uri="{BB962C8B-B14F-4D97-AF65-F5344CB8AC3E}">
        <p14:creationId xmlns:p14="http://schemas.microsoft.com/office/powerpoint/2010/main" val="352825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get around this limitation is as follows: we slightly modify </a:t>
            </a:r>
            <a:r>
              <a:rPr lang="en-US" dirty="0" err="1"/>
              <a:t>shamir</a:t>
            </a:r>
            <a:r>
              <a:rPr lang="en-US" dirty="0"/>
              <a:t> secret sharing -- to share s, we sample a random polynomial g of degree t-1 </a:t>
            </a:r>
            <a:r>
              <a:rPr lang="en-US" dirty="0" err="1"/>
              <a:t>s.t.</a:t>
            </a:r>
            <a:r>
              <a:rPr lang="en-US" dirty="0"/>
              <a:t> g(0)=s, but additionally, we also sample x1,x2.... </a:t>
            </a:r>
            <a:r>
              <a:rPr lang="en-US" dirty="0" err="1"/>
              <a:t>xn</a:t>
            </a:r>
            <a:r>
              <a:rPr lang="en-US" dirty="0"/>
              <a:t> from the field F.</a:t>
            </a:r>
          </a:p>
          <a:p>
            <a:r>
              <a:rPr lang="en-US" dirty="0"/>
              <a:t>then, for server 1, instead of evaluating g at 1, we </a:t>
            </a:r>
            <a:r>
              <a:rPr lang="en-US" dirty="0" err="1"/>
              <a:t>isntead</a:t>
            </a:r>
            <a:r>
              <a:rPr lang="en-US" dirty="0"/>
              <a:t> evaluate it at x1. more formally, sh1 would be the tuple x1,g(x1), similarly sh2 would be x2,g(x2), and so on. lets see why this solves the problem:</a:t>
            </a:r>
          </a:p>
          <a:p>
            <a:r>
              <a:rPr lang="en-US" dirty="0"/>
              <a:t>we consider the same box as before, the inputs to this box would now be the tuple (xi, g(xi)). but the main thing is that the box now cannot identify which party does this share correspond to. and hence, it cannot use this logic anymore.</a:t>
            </a:r>
          </a:p>
        </p:txBody>
      </p:sp>
      <p:sp>
        <p:nvSpPr>
          <p:cNvPr id="4" name="Slide Number Placeholder 3"/>
          <p:cNvSpPr>
            <a:spLocks noGrp="1"/>
          </p:cNvSpPr>
          <p:nvPr>
            <p:ph type="sldNum" sz="quarter" idx="5"/>
          </p:nvPr>
        </p:nvSpPr>
        <p:spPr/>
        <p:txBody>
          <a:bodyPr/>
          <a:lstStyle/>
          <a:p>
            <a:fld id="{ACCF84A6-B1F8-B540-BB1A-D60D4B0C8AFB}" type="slidenum">
              <a:rPr lang="en-US" smtClean="0"/>
              <a:t>18</a:t>
            </a:fld>
            <a:endParaRPr lang="en-US"/>
          </a:p>
        </p:txBody>
      </p:sp>
    </p:spTree>
    <p:extLst>
      <p:ext uri="{BB962C8B-B14F-4D97-AF65-F5344CB8AC3E}">
        <p14:creationId xmlns:p14="http://schemas.microsoft.com/office/powerpoint/2010/main" val="4061782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core idea behind TS, which is the traceable </a:t>
            </a:r>
            <a:r>
              <a:rPr lang="en-US" dirty="0" err="1"/>
              <a:t>shamir</a:t>
            </a:r>
            <a:r>
              <a:rPr lang="en-US" dirty="0"/>
              <a:t>-based secret sharing scheme.</a:t>
            </a:r>
          </a:p>
          <a:p>
            <a:r>
              <a:rPr lang="en-US" dirty="0"/>
              <a:t>More formally, in the share algorithm, we parse rho as coefficients of g, we sample xi randomly, set </a:t>
            </a:r>
            <a:r>
              <a:rPr lang="en-US" dirty="0" err="1"/>
              <a:t>yi</a:t>
            </a:r>
            <a:r>
              <a:rPr lang="en-US" dirty="0"/>
              <a:t> to be g(xi) and then the output share </a:t>
            </a:r>
            <a:r>
              <a:rPr lang="en-US" dirty="0" err="1"/>
              <a:t>shi</a:t>
            </a:r>
            <a:r>
              <a:rPr lang="en-US" dirty="0"/>
              <a:t> is the tuple </a:t>
            </a:r>
            <a:r>
              <a:rPr lang="en-US" dirty="0" err="1"/>
              <a:t>xi,yi</a:t>
            </a:r>
            <a:r>
              <a:rPr lang="en-US" dirty="0"/>
              <a:t>, and both </a:t>
            </a:r>
            <a:r>
              <a:rPr lang="en-US" dirty="0" err="1"/>
              <a:t>tki</a:t>
            </a:r>
            <a:r>
              <a:rPr lang="en-US" dirty="0"/>
              <a:t> and </a:t>
            </a:r>
            <a:r>
              <a:rPr lang="en-US" dirty="0" err="1"/>
              <a:t>vki</a:t>
            </a:r>
            <a:r>
              <a:rPr lang="en-US" dirty="0"/>
              <a:t> are equal to xi. </a:t>
            </a:r>
          </a:p>
          <a:p>
            <a:r>
              <a:rPr lang="en-US" dirty="0"/>
              <a:t>To reconstruct, we basically do the same thing as </a:t>
            </a:r>
            <a:r>
              <a:rPr lang="en-US" dirty="0" err="1"/>
              <a:t>shamir</a:t>
            </a:r>
            <a:r>
              <a:rPr lang="en-US" dirty="0"/>
              <a:t>: we do </a:t>
            </a:r>
            <a:r>
              <a:rPr lang="en-US" dirty="0" err="1"/>
              <a:t>lagrange</a:t>
            </a:r>
            <a:r>
              <a:rPr lang="en-US" dirty="0"/>
              <a:t> interpolation to get g(0) which is the secret s.</a:t>
            </a:r>
          </a:p>
        </p:txBody>
      </p:sp>
      <p:sp>
        <p:nvSpPr>
          <p:cNvPr id="4" name="Slide Number Placeholder 3"/>
          <p:cNvSpPr>
            <a:spLocks noGrp="1"/>
          </p:cNvSpPr>
          <p:nvPr>
            <p:ph type="sldNum" sz="quarter" idx="5"/>
          </p:nvPr>
        </p:nvSpPr>
        <p:spPr/>
        <p:txBody>
          <a:bodyPr/>
          <a:lstStyle/>
          <a:p>
            <a:fld id="{ACCF84A6-B1F8-B540-BB1A-D60D4B0C8AFB}" type="slidenum">
              <a:rPr lang="en-US" smtClean="0"/>
              <a:t>19</a:t>
            </a:fld>
            <a:endParaRPr lang="en-US"/>
          </a:p>
        </p:txBody>
      </p:sp>
    </p:spTree>
    <p:extLst>
      <p:ext uri="{BB962C8B-B14F-4D97-AF65-F5344CB8AC3E}">
        <p14:creationId xmlns:p14="http://schemas.microsoft.com/office/powerpoint/2010/main" val="410410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r>
              <a:rPr lang="en-US" dirty="0" err="1"/>
              <a:t>i</a:t>
            </a:r>
            <a:r>
              <a:rPr lang="en-US" dirty="0"/>
              <a:t> begin the main talk, </a:t>
            </a:r>
            <a:r>
              <a:rPr lang="en-US" dirty="0" err="1"/>
              <a:t>i</a:t>
            </a:r>
            <a:r>
              <a:rPr lang="en-US" dirty="0"/>
              <a:t> just wanted to talk about accountability in general...</a:t>
            </a:r>
          </a:p>
          <a:p>
            <a:r>
              <a:rPr lang="en-US" dirty="0"/>
              <a:t>Threshold crypto is very commonly used because it allows you to Distribute trust among multiple parties. But, this comes at the cost of accountability, because if something goes wrong, its unclear which parties to blame. </a:t>
            </a:r>
          </a:p>
          <a:p>
            <a:r>
              <a:rPr lang="en-US" dirty="0"/>
              <a:t>This has inspired a lot of research in enabling Accountability in threshold crypto. For example, accountable threshold signatures were defined in 2001 and there’s been a lot of work since then, a recent paper develops the theory of accountability for threshold decryption, and in this talk, we will focus on accountability in another threshold crypto primitive, and that Is secret sharing.</a:t>
            </a:r>
          </a:p>
        </p:txBody>
      </p:sp>
      <p:sp>
        <p:nvSpPr>
          <p:cNvPr id="4" name="Slide Number Placeholder 3"/>
          <p:cNvSpPr>
            <a:spLocks noGrp="1"/>
          </p:cNvSpPr>
          <p:nvPr>
            <p:ph type="sldNum" sz="quarter" idx="5"/>
          </p:nvPr>
        </p:nvSpPr>
        <p:spPr/>
        <p:txBody>
          <a:bodyPr/>
          <a:lstStyle/>
          <a:p>
            <a:fld id="{ACCF84A6-B1F8-B540-BB1A-D60D4B0C8AFB}" type="slidenum">
              <a:rPr lang="en-US" smtClean="0"/>
              <a:t>2</a:t>
            </a:fld>
            <a:endParaRPr lang="en-US"/>
          </a:p>
        </p:txBody>
      </p:sp>
    </p:spTree>
    <p:extLst>
      <p:ext uri="{BB962C8B-B14F-4D97-AF65-F5344CB8AC3E}">
        <p14:creationId xmlns:p14="http://schemas.microsoft.com/office/powerpoint/2010/main" val="255952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now seen the share and reconstruct algos for our scheme TS, and we can prove correctness and statistical secrecy just like </a:t>
            </a:r>
            <a:r>
              <a:rPr lang="en-US" dirty="0" err="1"/>
              <a:t>shamir</a:t>
            </a:r>
            <a:r>
              <a:rPr lang="en-US" dirty="0"/>
              <a:t>. But now the question is, how can we trace a reconstruction box in this scheme?</a:t>
            </a:r>
          </a:p>
        </p:txBody>
      </p:sp>
      <p:sp>
        <p:nvSpPr>
          <p:cNvPr id="4" name="Slide Number Placeholder 3"/>
          <p:cNvSpPr>
            <a:spLocks noGrp="1"/>
          </p:cNvSpPr>
          <p:nvPr>
            <p:ph type="sldNum" sz="quarter" idx="5"/>
          </p:nvPr>
        </p:nvSpPr>
        <p:spPr/>
        <p:txBody>
          <a:bodyPr/>
          <a:lstStyle/>
          <a:p>
            <a:fld id="{ACCF84A6-B1F8-B540-BB1A-D60D4B0C8AFB}" type="slidenum">
              <a:rPr lang="en-US" smtClean="0"/>
              <a:t>20</a:t>
            </a:fld>
            <a:endParaRPr lang="en-US"/>
          </a:p>
        </p:txBody>
      </p:sp>
    </p:spTree>
    <p:extLst>
      <p:ext uri="{BB962C8B-B14F-4D97-AF65-F5344CB8AC3E}">
        <p14:creationId xmlns:p14="http://schemas.microsoft.com/office/powerpoint/2010/main" val="3252179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that, lets look at the reconstruction box in more detail: recall that we said that a box R is good if it can reconstruct the secret s given enough shares. For this example where the box has shares sh1 and sh2, and the threshold is 3, the box will take in one more share as input, lets say (x, y) and it will output the reconstructed secret s*. But what is this s*? If the box R is good with respect to epsilon, meaning that it gives the correct reconstruction with probability epsilon, then this implies that s* is equal to </a:t>
            </a:r>
            <a:r>
              <a:rPr lang="en-US" dirty="0" err="1"/>
              <a:t>lagrange</a:t>
            </a:r>
            <a:r>
              <a:rPr lang="en-US" dirty="0"/>
              <a:t> interpolation of (</a:t>
            </a:r>
            <a:r>
              <a:rPr lang="en-US" dirty="0" err="1"/>
              <a:t>x,y</a:t>
            </a:r>
            <a:r>
              <a:rPr lang="en-US" dirty="0"/>
              <a:t>) with sh1 and sh2 with probability epsilon. More formally, the s* is equal to lambda x times y +lambda x1 times y1 + lambda x2 times y2 with probability epsilon. For now, lets assume that epsilon is 1, i.e. R is a perfect box.</a:t>
            </a:r>
          </a:p>
        </p:txBody>
      </p:sp>
      <p:sp>
        <p:nvSpPr>
          <p:cNvPr id="4" name="Slide Number Placeholder 3"/>
          <p:cNvSpPr>
            <a:spLocks noGrp="1"/>
          </p:cNvSpPr>
          <p:nvPr>
            <p:ph type="sldNum" sz="quarter" idx="5"/>
          </p:nvPr>
        </p:nvSpPr>
        <p:spPr/>
        <p:txBody>
          <a:bodyPr/>
          <a:lstStyle/>
          <a:p>
            <a:fld id="{ACCF84A6-B1F8-B540-BB1A-D60D4B0C8AFB}" type="slidenum">
              <a:rPr lang="en-US" smtClean="0"/>
              <a:t>21</a:t>
            </a:fld>
            <a:endParaRPr lang="en-US"/>
          </a:p>
        </p:txBody>
      </p:sp>
    </p:spTree>
    <p:extLst>
      <p:ext uri="{BB962C8B-B14F-4D97-AF65-F5344CB8AC3E}">
        <p14:creationId xmlns:p14="http://schemas.microsoft.com/office/powerpoint/2010/main" val="128932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the box is perfect, s* is equal to the interpolation. </a:t>
            </a:r>
          </a:p>
          <a:p>
            <a:r>
              <a:rPr lang="en-US" dirty="0"/>
              <a:t>Now, lets run the box with input x,y+1 : so I slightly modified the input that we’re giving to R. lets say the box outputs s1*. Now again because the box is good, s1* must be the interpolation of x,y+1 with sh1 and sh2. more formally, s1* must be lambda x times y+1 + lambda x1 times y1 + lambda x2 times y2. </a:t>
            </a:r>
          </a:p>
          <a:p>
            <a:r>
              <a:rPr lang="en-US" dirty="0"/>
              <a:t> If we compare this to the above box, we see that s1* is basically equal to s* + lambda x.</a:t>
            </a:r>
          </a:p>
          <a:p>
            <a:r>
              <a:rPr lang="en-US" dirty="0"/>
              <a:t>Now, I’ll expand lambda x, so we get s1* is equal to s* + x1x2 divided by x1-x </a:t>
            </a:r>
            <a:r>
              <a:rPr lang="en-US" dirty="0" err="1"/>
              <a:t>timex</a:t>
            </a:r>
            <a:r>
              <a:rPr lang="en-US" dirty="0"/>
              <a:t> x2-x.</a:t>
            </a:r>
          </a:p>
        </p:txBody>
      </p:sp>
      <p:sp>
        <p:nvSpPr>
          <p:cNvPr id="4" name="Slide Number Placeholder 3"/>
          <p:cNvSpPr>
            <a:spLocks noGrp="1"/>
          </p:cNvSpPr>
          <p:nvPr>
            <p:ph type="sldNum" sz="quarter" idx="5"/>
          </p:nvPr>
        </p:nvSpPr>
        <p:spPr/>
        <p:txBody>
          <a:bodyPr/>
          <a:lstStyle/>
          <a:p>
            <a:fld id="{ACCF84A6-B1F8-B540-BB1A-D60D4B0C8AFB}" type="slidenum">
              <a:rPr lang="en-US" smtClean="0"/>
              <a:t>22</a:t>
            </a:fld>
            <a:endParaRPr lang="en-US"/>
          </a:p>
        </p:txBody>
      </p:sp>
    </p:spTree>
    <p:extLst>
      <p:ext uri="{BB962C8B-B14F-4D97-AF65-F5344CB8AC3E}">
        <p14:creationId xmlns:p14="http://schemas.microsoft.com/office/powerpoint/2010/main" val="591706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rewriting what we saw in the last slide, we get that s1* - s* is equal to x1x2 divided by x1-x times x2-x. If we invert this, we get that s1*-s* inverse is equal to x1-x times x2-x divided by x1x2. ok </a:t>
            </a:r>
            <a:r>
              <a:rPr lang="en-US" dirty="0" err="1"/>
              <a:t>lemme</a:t>
            </a:r>
            <a:r>
              <a:rPr lang="en-US" dirty="0"/>
              <a:t> now define a polynomial h(Y) as the product of </a:t>
            </a:r>
            <a:r>
              <a:rPr lang="en-US" dirty="0" err="1"/>
              <a:t>xk</a:t>
            </a:r>
            <a:r>
              <a:rPr lang="en-US" dirty="0"/>
              <a:t> – Y divided by </a:t>
            </a:r>
            <a:r>
              <a:rPr lang="en-US" dirty="0" err="1"/>
              <a:t>xk</a:t>
            </a:r>
            <a:r>
              <a:rPr lang="en-US" dirty="0"/>
              <a:t> for all corrupt servers in J.</a:t>
            </a:r>
          </a:p>
          <a:p>
            <a:r>
              <a:rPr lang="en-US" dirty="0"/>
              <a:t>So, basically, by running the box two times, we have found the </a:t>
            </a:r>
            <a:r>
              <a:rPr lang="en-US" dirty="0" err="1"/>
              <a:t>evauation</a:t>
            </a:r>
            <a:r>
              <a:rPr lang="en-US" dirty="0"/>
              <a:t> of h(Y) at Y = small x. Notice that this polynomial h is a degree f polynomial, where f is the number of sellers, and each of its roots correspond to a seller: so in our example, x1 and x2 are the roots of h(x) since servers 1 and 2 are corrupt.</a:t>
            </a:r>
          </a:p>
          <a:p>
            <a:endParaRPr lang="en-US" dirty="0"/>
          </a:p>
          <a:p>
            <a:r>
              <a:rPr lang="en-US" dirty="0"/>
              <a:t>We can exploit this fact to trace: first, we get evaluations of h(Y) at f different points, with these f evaluations, we can get all coefficients of h(Y). Then, we can find all the roots of this polynomial: lets say that the roots are r1 to rf. Now we know that these are the x values of the corrupt servers. We can use the tracing key to identify these corrupt servers. </a:t>
            </a:r>
          </a:p>
          <a:p>
            <a:r>
              <a:rPr lang="en-US" dirty="0"/>
              <a:t>Specifically, for each </a:t>
            </a:r>
            <a:r>
              <a:rPr lang="en-US" dirty="0" err="1"/>
              <a:t>ri</a:t>
            </a:r>
            <a:r>
              <a:rPr lang="en-US" dirty="0"/>
              <a:t>, we find a server j in [n] such that </a:t>
            </a:r>
            <a:r>
              <a:rPr lang="en-US" dirty="0" err="1"/>
              <a:t>xj</a:t>
            </a:r>
            <a:r>
              <a:rPr lang="en-US" dirty="0"/>
              <a:t> is equal to </a:t>
            </a:r>
            <a:r>
              <a:rPr lang="en-US" dirty="0" err="1"/>
              <a:t>ri</a:t>
            </a:r>
            <a:r>
              <a:rPr lang="en-US" dirty="0"/>
              <a:t>, and this basically means that server j is bad. So we add j to </a:t>
            </a:r>
            <a:r>
              <a:rPr lang="en-US" dirty="0" err="1"/>
              <a:t>Jhat</a:t>
            </a:r>
            <a:r>
              <a:rPr lang="en-US" dirty="0"/>
              <a:t>, which is the set of parties to blame. And that’s it. We can trace a perfect box back to all the servers who manufactured it.</a:t>
            </a:r>
          </a:p>
        </p:txBody>
      </p:sp>
      <p:sp>
        <p:nvSpPr>
          <p:cNvPr id="4" name="Slide Number Placeholder 3"/>
          <p:cNvSpPr>
            <a:spLocks noGrp="1"/>
          </p:cNvSpPr>
          <p:nvPr>
            <p:ph type="sldNum" sz="quarter" idx="5"/>
          </p:nvPr>
        </p:nvSpPr>
        <p:spPr/>
        <p:txBody>
          <a:bodyPr/>
          <a:lstStyle/>
          <a:p>
            <a:fld id="{ACCF84A6-B1F8-B540-BB1A-D60D4B0C8AFB}" type="slidenum">
              <a:rPr lang="en-US" smtClean="0"/>
              <a:t>23</a:t>
            </a:fld>
            <a:endParaRPr lang="en-US"/>
          </a:p>
        </p:txBody>
      </p:sp>
    </p:spTree>
    <p:extLst>
      <p:ext uri="{BB962C8B-B14F-4D97-AF65-F5344CB8AC3E}">
        <p14:creationId xmlns:p14="http://schemas.microsoft.com/office/powerpoint/2010/main" val="425576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imperfect boxes?</a:t>
            </a:r>
          </a:p>
          <a:p>
            <a:r>
              <a:rPr lang="en-US" dirty="0"/>
              <a:t>Lets see why the tracing algorithm I just showed you cant work for imperfect boxes. So at a high level, we did 2 queries to the box, at </a:t>
            </a:r>
            <a:r>
              <a:rPr lang="en-US" dirty="0" err="1"/>
              <a:t>x,y</a:t>
            </a:r>
            <a:r>
              <a:rPr lang="en-US" dirty="0"/>
              <a:t> and x,y+1, and we got one evaluation of the polynomial h.</a:t>
            </a:r>
          </a:p>
          <a:p>
            <a:r>
              <a:rPr lang="en-US" dirty="0"/>
              <a:t>But the problem is that if R is imperfect, it may sometimes give you the wrong output, meaning, that s* or s1* may be wrong with some </a:t>
            </a:r>
            <a:r>
              <a:rPr lang="en-US" dirty="0" err="1"/>
              <a:t>probabilitiy</a:t>
            </a:r>
            <a:r>
              <a:rPr lang="en-US" dirty="0"/>
              <a:t>, also when I say wrong, I mean that the output wont be the reconstructed secret that you would expect based on </a:t>
            </a:r>
            <a:r>
              <a:rPr lang="en-US" dirty="0" err="1"/>
              <a:t>lagrange</a:t>
            </a:r>
            <a:r>
              <a:rPr lang="en-US" dirty="0"/>
              <a:t> interpolation. And if s* or s1* is wrong, then the evaluation h(x) that we got may be wrong! So if we interpolate these wrong evaluations, we might get a polynomial completely different from h, and we might end up blaming honest parties!</a:t>
            </a:r>
          </a:p>
        </p:txBody>
      </p:sp>
      <p:sp>
        <p:nvSpPr>
          <p:cNvPr id="4" name="Slide Number Placeholder 3"/>
          <p:cNvSpPr>
            <a:spLocks noGrp="1"/>
          </p:cNvSpPr>
          <p:nvPr>
            <p:ph type="sldNum" sz="quarter" idx="5"/>
          </p:nvPr>
        </p:nvSpPr>
        <p:spPr/>
        <p:txBody>
          <a:bodyPr/>
          <a:lstStyle/>
          <a:p>
            <a:fld id="{ACCF84A6-B1F8-B540-BB1A-D60D4B0C8AFB}" type="slidenum">
              <a:rPr lang="en-US" smtClean="0"/>
              <a:t>24</a:t>
            </a:fld>
            <a:endParaRPr lang="en-US"/>
          </a:p>
        </p:txBody>
      </p:sp>
    </p:spTree>
    <p:extLst>
      <p:ext uri="{BB962C8B-B14F-4D97-AF65-F5344CB8AC3E}">
        <p14:creationId xmlns:p14="http://schemas.microsoft.com/office/powerpoint/2010/main" val="12629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simply use list decoding of reed Solomon codes. Lemme quickly explain what that is. Lets say we have a bunch of points : x1,z1, z2,z2 and so on till </a:t>
            </a:r>
            <a:r>
              <a:rPr lang="en-US" dirty="0" err="1"/>
              <a:t>xN</a:t>
            </a:r>
            <a:r>
              <a:rPr lang="en-US" dirty="0"/>
              <a:t> </a:t>
            </a:r>
            <a:r>
              <a:rPr lang="en-US" dirty="0" err="1"/>
              <a:t>zN</a:t>
            </a:r>
            <a:r>
              <a:rPr lang="en-US" dirty="0"/>
              <a:t>, </a:t>
            </a:r>
          </a:p>
          <a:p>
            <a:r>
              <a:rPr lang="en-US" dirty="0"/>
              <a:t>Then, list decoding is an algorithm that takes this list of points, along with parameters f and C, and it outputs all the polynomials, lets call them g1 to </a:t>
            </a:r>
            <a:r>
              <a:rPr lang="en-US" dirty="0" err="1"/>
              <a:t>gy</a:t>
            </a:r>
            <a:r>
              <a:rPr lang="en-US" dirty="0"/>
              <a:t>, </a:t>
            </a:r>
            <a:r>
              <a:rPr lang="en-US" dirty="0" err="1"/>
              <a:t>s.t.</a:t>
            </a:r>
            <a:r>
              <a:rPr lang="en-US" dirty="0"/>
              <a:t> they are of degree f, and they pass through at least C points in L. </a:t>
            </a:r>
          </a:p>
        </p:txBody>
      </p:sp>
      <p:sp>
        <p:nvSpPr>
          <p:cNvPr id="4" name="Slide Number Placeholder 3"/>
          <p:cNvSpPr>
            <a:spLocks noGrp="1"/>
          </p:cNvSpPr>
          <p:nvPr>
            <p:ph type="sldNum" sz="quarter" idx="5"/>
          </p:nvPr>
        </p:nvSpPr>
        <p:spPr/>
        <p:txBody>
          <a:bodyPr/>
          <a:lstStyle/>
          <a:p>
            <a:fld id="{ACCF84A6-B1F8-B540-BB1A-D60D4B0C8AFB}" type="slidenum">
              <a:rPr lang="en-US" smtClean="0"/>
              <a:t>25</a:t>
            </a:fld>
            <a:endParaRPr lang="en-US"/>
          </a:p>
        </p:txBody>
      </p:sp>
    </p:spTree>
    <p:extLst>
      <p:ext uri="{BB962C8B-B14F-4D97-AF65-F5344CB8AC3E}">
        <p14:creationId xmlns:p14="http://schemas.microsoft.com/office/powerpoint/2010/main" val="228405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lets say we are given 3 points so N=3, and f = 1, meaning we want to find a degree 1 polynomial, which is basically a line. Lets say C = 2, then, we could have this line which passes through 2 points: that’d be the first polynomial g1, we could have another polynomial g2 that passes through these 2 points, and similarly g3. So the output of the list decoding </a:t>
            </a:r>
            <a:r>
              <a:rPr lang="en-US" dirty="0" err="1"/>
              <a:t>algoirithm</a:t>
            </a:r>
            <a:r>
              <a:rPr lang="en-US" dirty="0"/>
              <a:t> would be the list g1,g2,g3.</a:t>
            </a:r>
          </a:p>
          <a:p>
            <a:r>
              <a:rPr lang="en-US" dirty="0"/>
              <a:t>This was a simple example, but, there exist many algorithms to solve this problem in general, specifically, </a:t>
            </a:r>
            <a:r>
              <a:rPr lang="en-US" dirty="0" err="1"/>
              <a:t>guruswami</a:t>
            </a:r>
            <a:r>
              <a:rPr lang="en-US" dirty="0"/>
              <a:t> </a:t>
            </a:r>
            <a:r>
              <a:rPr lang="en-US" dirty="0" err="1"/>
              <a:t>sudan</a:t>
            </a:r>
            <a:r>
              <a:rPr lang="en-US" dirty="0"/>
              <a:t> gave an algorithm which works for C more than sqrt </a:t>
            </a:r>
            <a:r>
              <a:rPr lang="en-US" dirty="0" err="1"/>
              <a:t>fN.</a:t>
            </a:r>
            <a:r>
              <a:rPr lang="en-US" dirty="0"/>
              <a:t> This is what we use in our paper, but u can also use any other list decoding algorithm.</a:t>
            </a:r>
          </a:p>
        </p:txBody>
      </p:sp>
      <p:sp>
        <p:nvSpPr>
          <p:cNvPr id="4" name="Slide Number Placeholder 3"/>
          <p:cNvSpPr>
            <a:spLocks noGrp="1"/>
          </p:cNvSpPr>
          <p:nvPr>
            <p:ph type="sldNum" sz="quarter" idx="5"/>
          </p:nvPr>
        </p:nvSpPr>
        <p:spPr/>
        <p:txBody>
          <a:bodyPr/>
          <a:lstStyle/>
          <a:p>
            <a:fld id="{ACCF84A6-B1F8-B540-BB1A-D60D4B0C8AFB}" type="slidenum">
              <a:rPr lang="en-US" smtClean="0"/>
              <a:t>26</a:t>
            </a:fld>
            <a:endParaRPr lang="en-US"/>
          </a:p>
        </p:txBody>
      </p:sp>
    </p:spTree>
    <p:extLst>
      <p:ext uri="{BB962C8B-B14F-4D97-AF65-F5344CB8AC3E}">
        <p14:creationId xmlns:p14="http://schemas.microsoft.com/office/powerpoint/2010/main" val="74006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see how we can modify our tracing algorithm to work for imperfect boxes by using list decoding.</a:t>
            </a:r>
          </a:p>
          <a:p>
            <a:r>
              <a:rPr lang="en-US" dirty="0"/>
              <a:t>First, we will get evaluations of h(Y) at N different values of x. Note that some of these evaluations will be wrong because R is imperfect, but many of them will also be correct.</a:t>
            </a:r>
          </a:p>
          <a:p>
            <a:r>
              <a:rPr lang="en-US" dirty="0"/>
              <a:t>Next, we run the list decoding algorithm with these N evaluations, and inputs f and C, and we’ll get a list P of polynomials, lets say g1 to </a:t>
            </a:r>
            <a:r>
              <a:rPr lang="en-US" dirty="0" err="1"/>
              <a:t>gy</a:t>
            </a:r>
            <a:r>
              <a:rPr lang="en-US" dirty="0"/>
              <a:t>. Now we know that the polynomial h must be in this list, because its of degree f and at least C evaluations out of N must correspond to h. So now, we just need to check all polynomials in the list P and find the one such that all of its roots correspond to some xi value. Lets say </a:t>
            </a:r>
            <a:r>
              <a:rPr lang="en-US" dirty="0" err="1"/>
              <a:t>gi</a:t>
            </a:r>
            <a:r>
              <a:rPr lang="en-US" dirty="0"/>
              <a:t>* satisfies </a:t>
            </a:r>
            <a:r>
              <a:rPr lang="en-US" dirty="0" err="1"/>
              <a:t>this,and</a:t>
            </a:r>
            <a:r>
              <a:rPr lang="en-US" dirty="0"/>
              <a:t> lets denote its roots by r1 to rf. We prove that there’s only going to be one such polynomial with high probability.</a:t>
            </a:r>
          </a:p>
          <a:p>
            <a:r>
              <a:rPr lang="en-US" dirty="0"/>
              <a:t>// Field is super poly and Adv does not know xi of honest parties.</a:t>
            </a:r>
          </a:p>
          <a:p>
            <a:r>
              <a:rPr lang="en-US" dirty="0"/>
              <a:t>Then, we do the same thing as before, for each </a:t>
            </a:r>
            <a:r>
              <a:rPr lang="en-US" dirty="0" err="1"/>
              <a:t>i</a:t>
            </a:r>
            <a:r>
              <a:rPr lang="en-US" dirty="0"/>
              <a:t> in f, we find the party j </a:t>
            </a:r>
            <a:r>
              <a:rPr lang="en-US" dirty="0" err="1"/>
              <a:t>s.t.</a:t>
            </a:r>
            <a:r>
              <a:rPr lang="en-US" dirty="0"/>
              <a:t> </a:t>
            </a:r>
            <a:r>
              <a:rPr lang="en-US" dirty="0" err="1"/>
              <a:t>ri</a:t>
            </a:r>
            <a:r>
              <a:rPr lang="en-US" dirty="0"/>
              <a:t> is equal to </a:t>
            </a:r>
            <a:r>
              <a:rPr lang="en-US" dirty="0" err="1"/>
              <a:t>xj</a:t>
            </a:r>
            <a:r>
              <a:rPr lang="en-US" dirty="0"/>
              <a:t>, and we add j to </a:t>
            </a:r>
            <a:r>
              <a:rPr lang="en-US" dirty="0" err="1"/>
              <a:t>Jhat</a:t>
            </a:r>
            <a:r>
              <a:rPr lang="en-US" dirty="0"/>
              <a:t>.</a:t>
            </a:r>
          </a:p>
        </p:txBody>
      </p:sp>
      <p:sp>
        <p:nvSpPr>
          <p:cNvPr id="4" name="Slide Number Placeholder 3"/>
          <p:cNvSpPr>
            <a:spLocks noGrp="1"/>
          </p:cNvSpPr>
          <p:nvPr>
            <p:ph type="sldNum" sz="quarter" idx="5"/>
          </p:nvPr>
        </p:nvSpPr>
        <p:spPr/>
        <p:txBody>
          <a:bodyPr/>
          <a:lstStyle/>
          <a:p>
            <a:fld id="{ACCF84A6-B1F8-B540-BB1A-D60D4B0C8AFB}" type="slidenum">
              <a:rPr lang="en-US" smtClean="0"/>
              <a:t>27</a:t>
            </a:fld>
            <a:endParaRPr lang="en-US"/>
          </a:p>
        </p:txBody>
      </p:sp>
    </p:spTree>
    <p:extLst>
      <p:ext uri="{BB962C8B-B14F-4D97-AF65-F5344CB8AC3E}">
        <p14:creationId xmlns:p14="http://schemas.microsoft.com/office/powerpoint/2010/main" val="294841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a:t>
            </a:r>
            <a:r>
              <a:rPr lang="en-US" dirty="0" err="1"/>
              <a:t>thm</a:t>
            </a:r>
            <a:r>
              <a:rPr lang="en-US" dirty="0"/>
              <a:t> that formally proves tracing security for our scheme, I don’t expect you to read or understand this </a:t>
            </a:r>
            <a:r>
              <a:rPr lang="en-US" dirty="0" err="1"/>
              <a:t>thm</a:t>
            </a:r>
            <a:r>
              <a:rPr lang="en-US" dirty="0"/>
              <a:t> right now, but the high level takeaway would be that the advantage of any adversary has two terms: the first one bounds the probability that we don’t have enough good evaluations, and the second one captures the probability that there’s only one polynomial h output by the list decoding algorithm.</a:t>
            </a:r>
          </a:p>
          <a:p>
            <a:r>
              <a:rPr lang="en-US" dirty="0"/>
              <a:t>And To get this expression to be negligible, we can set N to be 16 f lambda/eps^4. this means that our tracing algorithm will do 32 f lambda/eps^4 queries to R.</a:t>
            </a:r>
          </a:p>
        </p:txBody>
      </p:sp>
      <p:sp>
        <p:nvSpPr>
          <p:cNvPr id="4" name="Slide Number Placeholder 3"/>
          <p:cNvSpPr>
            <a:spLocks noGrp="1"/>
          </p:cNvSpPr>
          <p:nvPr>
            <p:ph type="sldNum" sz="quarter" idx="5"/>
          </p:nvPr>
        </p:nvSpPr>
        <p:spPr/>
        <p:txBody>
          <a:bodyPr/>
          <a:lstStyle/>
          <a:p>
            <a:fld id="{ACCF84A6-B1F8-B540-BB1A-D60D4B0C8AFB}" type="slidenum">
              <a:rPr lang="en-US" smtClean="0"/>
              <a:t>28</a:t>
            </a:fld>
            <a:endParaRPr lang="en-US"/>
          </a:p>
        </p:txBody>
      </p:sp>
    </p:spTree>
    <p:extLst>
      <p:ext uri="{BB962C8B-B14F-4D97-AF65-F5344CB8AC3E}">
        <p14:creationId xmlns:p14="http://schemas.microsoft.com/office/powerpoint/2010/main" val="3443416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also achieved traceability.</a:t>
            </a:r>
          </a:p>
          <a:p>
            <a:r>
              <a:rPr lang="en-US" dirty="0"/>
              <a:t>Unfortunately, the scheme I just described actually does not achieve non </a:t>
            </a:r>
            <a:r>
              <a:rPr lang="en-US" dirty="0" err="1"/>
              <a:t>imputability</a:t>
            </a:r>
            <a:r>
              <a:rPr lang="en-US" dirty="0"/>
              <a:t>, but in our paper, we describe how u can slightly modify the scheme to get around this.</a:t>
            </a:r>
          </a:p>
        </p:txBody>
      </p:sp>
      <p:sp>
        <p:nvSpPr>
          <p:cNvPr id="4" name="Slide Number Placeholder 3"/>
          <p:cNvSpPr>
            <a:spLocks noGrp="1"/>
          </p:cNvSpPr>
          <p:nvPr>
            <p:ph type="sldNum" sz="quarter" idx="5"/>
          </p:nvPr>
        </p:nvSpPr>
        <p:spPr/>
        <p:txBody>
          <a:bodyPr/>
          <a:lstStyle/>
          <a:p>
            <a:fld id="{ACCF84A6-B1F8-B540-BB1A-D60D4B0C8AFB}" type="slidenum">
              <a:rPr lang="en-US" smtClean="0"/>
              <a:t>29</a:t>
            </a:fld>
            <a:endParaRPr lang="en-US"/>
          </a:p>
        </p:txBody>
      </p:sp>
    </p:spTree>
    <p:extLst>
      <p:ext uri="{BB962C8B-B14F-4D97-AF65-F5344CB8AC3E}">
        <p14:creationId xmlns:p14="http://schemas.microsoft.com/office/powerpoint/2010/main" val="76042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high level overview of what secret sharing is.</a:t>
            </a:r>
          </a:p>
          <a:p>
            <a:r>
              <a:rPr lang="en-US" dirty="0"/>
              <a:t>Lets say Alice has a secret key s that she wants to store on the cloud for backup. But she doesn’t want to reveal her secret to any single server….. So, she can use threshold secret sharing! Lets take the example of 4 servers and a threshold of 3. She can run the Share algorithm to get secret shares sh1, sh2, sh3, sh4 which she’ll give to servers 1 to 4 respectively. Then, whenever she wants to get her secret, she can query any 3 servers, get their secret shares, and run the reconstruct algorithm to get s. Secret sharing provides two main benefits: first, fault tolerance, because only t servers need to be online to reconstruct the secret, and privacy, because the distribution of any t-1 shares is the same for all secrets. So even a collusion of t-1 servers cant learn anything about s.</a:t>
            </a:r>
          </a:p>
        </p:txBody>
      </p:sp>
      <p:sp>
        <p:nvSpPr>
          <p:cNvPr id="4" name="Slide Number Placeholder 3"/>
          <p:cNvSpPr>
            <a:spLocks noGrp="1"/>
          </p:cNvSpPr>
          <p:nvPr>
            <p:ph type="sldNum" sz="quarter" idx="5"/>
          </p:nvPr>
        </p:nvSpPr>
        <p:spPr/>
        <p:txBody>
          <a:bodyPr/>
          <a:lstStyle/>
          <a:p>
            <a:fld id="{ACCF84A6-B1F8-B540-BB1A-D60D4B0C8AFB}" type="slidenum">
              <a:rPr lang="en-US" smtClean="0"/>
              <a:t>3</a:t>
            </a:fld>
            <a:endParaRPr lang="en-US"/>
          </a:p>
        </p:txBody>
      </p:sp>
    </p:spTree>
    <p:extLst>
      <p:ext uri="{BB962C8B-B14F-4D97-AF65-F5344CB8AC3E}">
        <p14:creationId xmlns:p14="http://schemas.microsoft.com/office/powerpoint/2010/main" val="166014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 give you a very high level overview of our </a:t>
            </a:r>
            <a:r>
              <a:rPr lang="en-US" dirty="0" err="1"/>
              <a:t>blakely</a:t>
            </a:r>
            <a:r>
              <a:rPr lang="en-US" dirty="0"/>
              <a:t> scheme.</a:t>
            </a:r>
          </a:p>
        </p:txBody>
      </p:sp>
      <p:sp>
        <p:nvSpPr>
          <p:cNvPr id="4" name="Slide Number Placeholder 3"/>
          <p:cNvSpPr>
            <a:spLocks noGrp="1"/>
          </p:cNvSpPr>
          <p:nvPr>
            <p:ph type="sldNum" sz="quarter" idx="5"/>
          </p:nvPr>
        </p:nvSpPr>
        <p:spPr/>
        <p:txBody>
          <a:bodyPr/>
          <a:lstStyle/>
          <a:p>
            <a:fld id="{ACCF84A6-B1F8-B540-BB1A-D60D4B0C8AFB}" type="slidenum">
              <a:rPr lang="en-US" smtClean="0"/>
              <a:t>30</a:t>
            </a:fld>
            <a:endParaRPr lang="en-US"/>
          </a:p>
        </p:txBody>
      </p:sp>
    </p:spTree>
    <p:extLst>
      <p:ext uri="{BB962C8B-B14F-4D97-AF65-F5344CB8AC3E}">
        <p14:creationId xmlns:p14="http://schemas.microsoft.com/office/powerpoint/2010/main" val="973818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in summary, we gave new definitions for traceable secret sharing,</a:t>
            </a:r>
          </a:p>
          <a:p>
            <a:r>
              <a:rPr lang="en-US" dirty="0"/>
              <a:t>And we have two constructions in our paper. I covered the Shamir based scheme at a high level, but you can look at our paper for the </a:t>
            </a:r>
            <a:r>
              <a:rPr lang="en-US" dirty="0" err="1"/>
              <a:t>blakely</a:t>
            </a:r>
            <a:r>
              <a:rPr lang="en-US" dirty="0"/>
              <a:t> based scheme. One thing that I’d like to mention is that our </a:t>
            </a:r>
            <a:r>
              <a:rPr lang="en-US" dirty="0" err="1"/>
              <a:t>blakely</a:t>
            </a:r>
            <a:r>
              <a:rPr lang="en-US" dirty="0"/>
              <a:t> scheme actually needs only one successful query to the reconstruction box R, which means that it can trace even stateful reconstruction boxes! Its 1/eps </a:t>
            </a:r>
            <a:r>
              <a:rPr lang="en-US" dirty="0" err="1"/>
              <a:t>cuz</a:t>
            </a:r>
            <a:r>
              <a:rPr lang="en-US" dirty="0"/>
              <a:t> you’d need to run the box R 1/eps times to get one successful query.</a:t>
            </a:r>
          </a:p>
        </p:txBody>
      </p:sp>
      <p:sp>
        <p:nvSpPr>
          <p:cNvPr id="4" name="Slide Number Placeholder 3"/>
          <p:cNvSpPr>
            <a:spLocks noGrp="1"/>
          </p:cNvSpPr>
          <p:nvPr>
            <p:ph type="sldNum" sz="quarter" idx="5"/>
          </p:nvPr>
        </p:nvSpPr>
        <p:spPr/>
        <p:txBody>
          <a:bodyPr/>
          <a:lstStyle/>
          <a:p>
            <a:fld id="{ACCF84A6-B1F8-B540-BB1A-D60D4B0C8AFB}" type="slidenum">
              <a:rPr lang="en-US" smtClean="0"/>
              <a:t>33</a:t>
            </a:fld>
            <a:endParaRPr lang="en-US"/>
          </a:p>
        </p:txBody>
      </p:sp>
    </p:spTree>
    <p:extLst>
      <p:ext uri="{BB962C8B-B14F-4D97-AF65-F5344CB8AC3E}">
        <p14:creationId xmlns:p14="http://schemas.microsoft.com/office/powerpoint/2010/main" val="2166916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still a lot of open problems in this space, I’d like to highlight one main problem which is to enable tracing in other secret sharing schemes, for example in CRT based schemes and also LDPC based schemes.</a:t>
            </a:r>
          </a:p>
        </p:txBody>
      </p:sp>
      <p:sp>
        <p:nvSpPr>
          <p:cNvPr id="4" name="Slide Number Placeholder 3"/>
          <p:cNvSpPr>
            <a:spLocks noGrp="1"/>
          </p:cNvSpPr>
          <p:nvPr>
            <p:ph type="sldNum" sz="quarter" idx="5"/>
          </p:nvPr>
        </p:nvSpPr>
        <p:spPr/>
        <p:txBody>
          <a:bodyPr/>
          <a:lstStyle/>
          <a:p>
            <a:fld id="{ACCF84A6-B1F8-B540-BB1A-D60D4B0C8AFB}" type="slidenum">
              <a:rPr lang="en-US" smtClean="0"/>
              <a:t>34</a:t>
            </a:fld>
            <a:endParaRPr lang="en-US"/>
          </a:p>
        </p:txBody>
      </p:sp>
    </p:spTree>
    <p:extLst>
      <p:ext uri="{BB962C8B-B14F-4D97-AF65-F5344CB8AC3E}">
        <p14:creationId xmlns:p14="http://schemas.microsoft.com/office/powerpoint/2010/main" val="103972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fa850bd56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fa850bd56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Thankyou!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main differences in the definitions:</a:t>
            </a:r>
          </a:p>
          <a:p>
            <a:pPr marL="228600" indent="-228600">
              <a:buAutoNum type="arabicPeriod"/>
            </a:pPr>
            <a:r>
              <a:rPr lang="en-US" dirty="0"/>
              <a:t>Our </a:t>
            </a:r>
            <a:r>
              <a:rPr lang="en-US" dirty="0" err="1"/>
              <a:t>defn</a:t>
            </a:r>
            <a:r>
              <a:rPr lang="en-US" dirty="0"/>
              <a:t> is stronger in the sense that we assume only black box access to the rec box R meaning that we don’t know how it was constructed. where as in GSS21, they assume a lot more information about the box: e.g. what functions of the secret shares are released by the selling parties…</a:t>
            </a:r>
          </a:p>
          <a:p>
            <a:pPr marL="228600" indent="-228600">
              <a:buAutoNum type="arabicPeriod"/>
            </a:pPr>
            <a:r>
              <a:rPr lang="en-US" dirty="0"/>
              <a:t>But ours is weaker in the sense that we require the reconstruction box R to output the full reconstruction secret, whereas in GSS21, they can trace a weaker box, which cant reconstruct the secret, but only learns some info about the secret.</a:t>
            </a:r>
          </a:p>
        </p:txBody>
      </p:sp>
      <p:sp>
        <p:nvSpPr>
          <p:cNvPr id="4" name="Slide Number Placeholder 3"/>
          <p:cNvSpPr>
            <a:spLocks noGrp="1"/>
          </p:cNvSpPr>
          <p:nvPr>
            <p:ph type="sldNum" sz="quarter" idx="5"/>
          </p:nvPr>
        </p:nvSpPr>
        <p:spPr/>
        <p:txBody>
          <a:bodyPr/>
          <a:lstStyle/>
          <a:p>
            <a:fld id="{ACCF84A6-B1F8-B540-BB1A-D60D4B0C8AFB}" type="slidenum">
              <a:rPr lang="en-US" smtClean="0"/>
              <a:t>36</a:t>
            </a:fld>
            <a:endParaRPr lang="en-US"/>
          </a:p>
        </p:txBody>
      </p:sp>
    </p:spTree>
    <p:extLst>
      <p:ext uri="{BB962C8B-B14F-4D97-AF65-F5344CB8AC3E}">
        <p14:creationId xmlns:p14="http://schemas.microsoft.com/office/powerpoint/2010/main" val="40090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traditional secret sharing does not have accountability – the question we ask is, what if an adv offers to buy the secret shares of some servers? In our example here, lets say servers 1 and 2 sell their secret shares in exchange for money. Here f is the number of servers who sell their shares, and we assume f is less than t.</a:t>
            </a:r>
          </a:p>
          <a:p>
            <a:r>
              <a:rPr lang="en-US" dirty="0"/>
              <a:t>In such a scenario, If a whistleblower releases these leaked shares, then We would like to have some mechanism to hold the servers accountable for this leakage.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this simple example, where the servers simply gives their share to the adv, if this share is leaked, the we can trivially identify the selling party. E.g. if we consider </a:t>
            </a:r>
            <a:r>
              <a:rPr lang="en-US" dirty="0" err="1"/>
              <a:t>shamir</a:t>
            </a:r>
            <a:r>
              <a:rPr lang="en-US" dirty="0"/>
              <a:t> secret sharing, where we sample a random polynomial g of deg t-1 with g(0)=s, then, secret share of server1 would be (1,g(1)) and the share of server 2 would be (2,g(2)) – the shares directly tells us that server1 and 2 are responsible. But, this does not mean that we are done, because the servers can do something smarter:</a:t>
            </a:r>
          </a:p>
        </p:txBody>
      </p:sp>
      <p:sp>
        <p:nvSpPr>
          <p:cNvPr id="4" name="Slide Number Placeholder 3"/>
          <p:cNvSpPr>
            <a:spLocks noGrp="1"/>
          </p:cNvSpPr>
          <p:nvPr>
            <p:ph type="sldNum" sz="quarter" idx="5"/>
          </p:nvPr>
        </p:nvSpPr>
        <p:spPr/>
        <p:txBody>
          <a:bodyPr/>
          <a:lstStyle/>
          <a:p>
            <a:fld id="{ACCF84A6-B1F8-B540-BB1A-D60D4B0C8AFB}" type="slidenum">
              <a:rPr lang="en-US" smtClean="0"/>
              <a:t>4</a:t>
            </a:fld>
            <a:endParaRPr lang="en-US"/>
          </a:p>
        </p:txBody>
      </p:sp>
    </p:spTree>
    <p:extLst>
      <p:ext uri="{BB962C8B-B14F-4D97-AF65-F5344CB8AC3E}">
        <p14:creationId xmlns:p14="http://schemas.microsoft.com/office/powerpoint/2010/main" val="124688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servers 1 and 2 can cloak their secret shares and give a reconstruction box to the adversary. e.g. they can use obfuscation This box is a stateless algorithm, it takes t-f additional shares as input, so in this case, this box will take one extra share as input, and output the reconstructed secret s. the goal of our work is as follows: if a whistleblower leaks this reconstruction box, then first, we would like to provably trace it back to the parties who manufactured it, while also ensuring that a cheating tracer cannot falsely blame an honest server. I’ll mostly be focusing on the first goal for today’s talk.</a:t>
            </a:r>
          </a:p>
        </p:txBody>
      </p:sp>
      <p:sp>
        <p:nvSpPr>
          <p:cNvPr id="4" name="Slide Number Placeholder 3"/>
          <p:cNvSpPr>
            <a:spLocks noGrp="1"/>
          </p:cNvSpPr>
          <p:nvPr>
            <p:ph type="sldNum" sz="quarter" idx="5"/>
          </p:nvPr>
        </p:nvSpPr>
        <p:spPr/>
        <p:txBody>
          <a:bodyPr/>
          <a:lstStyle/>
          <a:p>
            <a:fld id="{ACCF84A6-B1F8-B540-BB1A-D60D4B0C8AFB}" type="slidenum">
              <a:rPr lang="en-US" smtClean="0"/>
              <a:t>5</a:t>
            </a:fld>
            <a:endParaRPr lang="en-US"/>
          </a:p>
        </p:txBody>
      </p:sp>
    </p:spTree>
    <p:extLst>
      <p:ext uri="{BB962C8B-B14F-4D97-AF65-F5344CB8AC3E}">
        <p14:creationId xmlns:p14="http://schemas.microsoft.com/office/powerpoint/2010/main" val="411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our work, we look at traceable secret sharing. This was first defined by </a:t>
            </a:r>
            <a:r>
              <a:rPr lang="en-US" dirty="0" err="1"/>
              <a:t>goyal,song</a:t>
            </a:r>
            <a:r>
              <a:rPr lang="en-US" dirty="0"/>
              <a:t> and Srinivasan in 2021, And in our work, we give new definitions :</a:t>
            </a:r>
          </a:p>
          <a:p>
            <a:r>
              <a:rPr lang="en-US" dirty="0"/>
              <a:t>Which are Technically incomparable but in some sense, a bit more natural than the definitions in GSS21. Additionally, We have 2 constructions of traceable secret sharing that are </a:t>
            </a:r>
            <a:r>
              <a:rPr lang="en-US" dirty="0" err="1"/>
              <a:t>externsions</a:t>
            </a:r>
            <a:r>
              <a:rPr lang="en-US" dirty="0"/>
              <a:t> of standard schemes, like </a:t>
            </a:r>
            <a:r>
              <a:rPr lang="en-US" dirty="0" err="1"/>
              <a:t>shamir</a:t>
            </a:r>
            <a:r>
              <a:rPr lang="en-US" dirty="0"/>
              <a:t> and </a:t>
            </a:r>
            <a:r>
              <a:rPr lang="en-US" dirty="0" err="1"/>
              <a:t>blakely</a:t>
            </a:r>
            <a:r>
              <a:rPr lang="en-US" dirty="0"/>
              <a:t>. Both our schemes have short secret share sizes: they’re double the size of the secret</a:t>
            </a:r>
          </a:p>
          <a:p>
            <a:r>
              <a:rPr lang="en-US" dirty="0"/>
              <a:t>Whereas GSS21 had a custom secret sharing scheme, with secret share size quadratic in the size of the secret. The number of queries column tells us how many times do we need to query the box in the tracing algorithm, and these numbers are for a perfect reconstruction box. We will talk more about this later.</a:t>
            </a:r>
          </a:p>
        </p:txBody>
      </p:sp>
      <p:sp>
        <p:nvSpPr>
          <p:cNvPr id="4" name="Slide Number Placeholder 3"/>
          <p:cNvSpPr>
            <a:spLocks noGrp="1"/>
          </p:cNvSpPr>
          <p:nvPr>
            <p:ph type="sldNum" sz="quarter" idx="5"/>
          </p:nvPr>
        </p:nvSpPr>
        <p:spPr/>
        <p:txBody>
          <a:bodyPr/>
          <a:lstStyle/>
          <a:p>
            <a:fld id="{ACCF84A6-B1F8-B540-BB1A-D60D4B0C8AFB}" type="slidenum">
              <a:rPr lang="en-US" smtClean="0"/>
              <a:t>6</a:t>
            </a:fld>
            <a:endParaRPr lang="en-US"/>
          </a:p>
        </p:txBody>
      </p:sp>
    </p:spTree>
    <p:extLst>
      <p:ext uri="{BB962C8B-B14F-4D97-AF65-F5344CB8AC3E}">
        <p14:creationId xmlns:p14="http://schemas.microsoft.com/office/powerpoint/2010/main" val="201233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wondering, why are we focusing on the scenario where less than t parties sell their shares? This is because, a malicious coalition of size t can simply reconstruct the full secret and just sell that. In this case, there is no way to trace because the reconstructed secret is independent of which t parties combine their shares. That’s why the only case where tracing makes sense is if less than t parties collude.</a:t>
            </a:r>
          </a:p>
        </p:txBody>
      </p:sp>
      <p:sp>
        <p:nvSpPr>
          <p:cNvPr id="4" name="Slide Number Placeholder 3"/>
          <p:cNvSpPr>
            <a:spLocks noGrp="1"/>
          </p:cNvSpPr>
          <p:nvPr>
            <p:ph type="sldNum" sz="quarter" idx="5"/>
          </p:nvPr>
        </p:nvSpPr>
        <p:spPr/>
        <p:txBody>
          <a:bodyPr/>
          <a:lstStyle/>
          <a:p>
            <a:fld id="{ACCF84A6-B1F8-B540-BB1A-D60D4B0C8AFB}" type="slidenum">
              <a:rPr lang="en-US" smtClean="0"/>
              <a:t>7</a:t>
            </a:fld>
            <a:endParaRPr lang="en-US"/>
          </a:p>
        </p:txBody>
      </p:sp>
    </p:spTree>
    <p:extLst>
      <p:ext uri="{BB962C8B-B14F-4D97-AF65-F5344CB8AC3E}">
        <p14:creationId xmlns:p14="http://schemas.microsoft.com/office/powerpoint/2010/main" val="86201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we’ll start with formally defining traceable secret sharing. </a:t>
            </a:r>
          </a:p>
          <a:p>
            <a:r>
              <a:rPr lang="en-US" dirty="0"/>
              <a:t>First, we have a Share algorithm to generate secret shares. Note that we make a slight modification to the syntax: the Share algorithm produces one share at a time. So to get the shares for all n parties, we call Share n times.</a:t>
            </a:r>
          </a:p>
          <a:p>
            <a:r>
              <a:rPr lang="en-US" dirty="0"/>
              <a:t>The inputs to Share are n, the number of parties, t, the threshold, then s which is the secret.</a:t>
            </a:r>
          </a:p>
          <a:p>
            <a:r>
              <a:rPr lang="en-US" dirty="0"/>
              <a:t>We have two additional inputs to Share: first, we have randomness </a:t>
            </a:r>
            <a:r>
              <a:rPr lang="en-US" dirty="0" err="1"/>
              <a:t>ri</a:t>
            </a:r>
            <a:r>
              <a:rPr lang="en-US" dirty="0"/>
              <a:t> for the </a:t>
            </a:r>
            <a:r>
              <a:rPr lang="en-US" dirty="0" err="1"/>
              <a:t>ith</a:t>
            </a:r>
            <a:r>
              <a:rPr lang="en-US" dirty="0"/>
              <a:t> share,</a:t>
            </a:r>
          </a:p>
          <a:p>
            <a:r>
              <a:rPr lang="en-US" dirty="0"/>
              <a:t>and second, because we are now generating shares one at a time, we need something to capture the correlation between all the different shares. So we have rho as an additional input: we call it a correlation string, </a:t>
            </a:r>
          </a:p>
          <a:p>
            <a:r>
              <a:rPr lang="en-US" dirty="0"/>
              <a:t>Lastly, The output of Share includes one secret share, along with one component of the tracing key and the verification key. For example in </a:t>
            </a:r>
            <a:r>
              <a:rPr lang="en-US" dirty="0" err="1"/>
              <a:t>shamir</a:t>
            </a:r>
            <a:r>
              <a:rPr lang="en-US" dirty="0"/>
              <a:t> secret sharing, you can think of rho as the coefficients of the random polynomial g, the randomness r1 would just be 1, and the share sh1 would be g(1). We then run Share for each party, so for the nth party, we’ll use </a:t>
            </a:r>
            <a:r>
              <a:rPr lang="en-US" dirty="0" err="1"/>
              <a:t>rn</a:t>
            </a:r>
            <a:r>
              <a:rPr lang="en-US" dirty="0"/>
              <a:t> = n, and we’ll get </a:t>
            </a:r>
            <a:r>
              <a:rPr lang="en-US" dirty="0" err="1"/>
              <a:t>shn</a:t>
            </a:r>
            <a:r>
              <a:rPr lang="en-US" dirty="0"/>
              <a:t> which will be equal to g(n) for </a:t>
            </a:r>
            <a:r>
              <a:rPr lang="en-US" dirty="0" err="1"/>
              <a:t>shamir</a:t>
            </a:r>
            <a:r>
              <a:rPr lang="en-US" dirty="0"/>
              <a:t>.</a:t>
            </a:r>
          </a:p>
          <a:p>
            <a:r>
              <a:rPr lang="en-US" dirty="0"/>
              <a:t>Lastly, we’ll get the full </a:t>
            </a:r>
            <a:r>
              <a:rPr lang="en-US" dirty="0" err="1"/>
              <a:t>tk</a:t>
            </a:r>
            <a:r>
              <a:rPr lang="en-US" dirty="0"/>
              <a:t> and </a:t>
            </a:r>
            <a:r>
              <a:rPr lang="en-US" dirty="0" err="1"/>
              <a:t>vk</a:t>
            </a:r>
            <a:r>
              <a:rPr lang="en-US" dirty="0"/>
              <a:t> as the list of </a:t>
            </a:r>
            <a:r>
              <a:rPr lang="en-US" dirty="0" err="1"/>
              <a:t>tki</a:t>
            </a:r>
            <a:r>
              <a:rPr lang="en-US" dirty="0"/>
              <a:t> and </a:t>
            </a:r>
            <a:r>
              <a:rPr lang="en-US" dirty="0" err="1"/>
              <a:t>vki</a:t>
            </a:r>
            <a:r>
              <a:rPr lang="en-US" dirty="0"/>
              <a:t> respectively.</a:t>
            </a:r>
          </a:p>
        </p:txBody>
      </p:sp>
      <p:sp>
        <p:nvSpPr>
          <p:cNvPr id="4" name="Slide Number Placeholder 3"/>
          <p:cNvSpPr>
            <a:spLocks noGrp="1"/>
          </p:cNvSpPr>
          <p:nvPr>
            <p:ph type="sldNum" sz="quarter" idx="5"/>
          </p:nvPr>
        </p:nvSpPr>
        <p:spPr/>
        <p:txBody>
          <a:bodyPr/>
          <a:lstStyle/>
          <a:p>
            <a:fld id="{ACCF84A6-B1F8-B540-BB1A-D60D4B0C8AFB}" type="slidenum">
              <a:rPr lang="en-US" smtClean="0"/>
              <a:t>8</a:t>
            </a:fld>
            <a:endParaRPr lang="en-US"/>
          </a:p>
        </p:txBody>
      </p:sp>
    </p:spTree>
    <p:extLst>
      <p:ext uri="{BB962C8B-B14F-4D97-AF65-F5344CB8AC3E}">
        <p14:creationId xmlns:p14="http://schemas.microsoft.com/office/powerpoint/2010/main" val="417280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reconstruct algorithm, which takes in t secret shares and gives out the secret, then we have an additional Trace algorithm, which takes as input the tracing key </a:t>
            </a:r>
            <a:r>
              <a:rPr lang="en-US" dirty="0" err="1"/>
              <a:t>tk</a:t>
            </a:r>
            <a:r>
              <a:rPr lang="en-US" dirty="0"/>
              <a:t>, it has </a:t>
            </a:r>
            <a:r>
              <a:rPr lang="en-US" dirty="0" err="1"/>
              <a:t>blackbox</a:t>
            </a:r>
            <a:r>
              <a:rPr lang="en-US" dirty="0"/>
              <a:t> access to a reconstruction box R, and it outputs the set J hat that’s responsible for making the box R. Additionally, trace also outputs a proof pi. We also have a Verify algorithm which uses the verification key </a:t>
            </a:r>
            <a:r>
              <a:rPr lang="en-US" dirty="0" err="1"/>
              <a:t>vk</a:t>
            </a:r>
            <a:r>
              <a:rPr lang="en-US" dirty="0"/>
              <a:t>, takes as input a set </a:t>
            </a:r>
            <a:r>
              <a:rPr lang="en-US" dirty="0" err="1"/>
              <a:t>Jhat</a:t>
            </a:r>
            <a:r>
              <a:rPr lang="en-US" dirty="0"/>
              <a:t> and a proof pi, and outputs whether the proof is valid.</a:t>
            </a:r>
          </a:p>
        </p:txBody>
      </p:sp>
      <p:sp>
        <p:nvSpPr>
          <p:cNvPr id="4" name="Slide Number Placeholder 3"/>
          <p:cNvSpPr>
            <a:spLocks noGrp="1"/>
          </p:cNvSpPr>
          <p:nvPr>
            <p:ph type="sldNum" sz="quarter" idx="5"/>
          </p:nvPr>
        </p:nvSpPr>
        <p:spPr/>
        <p:txBody>
          <a:bodyPr/>
          <a:lstStyle/>
          <a:p>
            <a:fld id="{ACCF84A6-B1F8-B540-BB1A-D60D4B0C8AFB}" type="slidenum">
              <a:rPr lang="en-US" smtClean="0"/>
              <a:t>9</a:t>
            </a:fld>
            <a:endParaRPr lang="en-US"/>
          </a:p>
        </p:txBody>
      </p:sp>
    </p:spTree>
    <p:extLst>
      <p:ext uri="{BB962C8B-B14F-4D97-AF65-F5344CB8AC3E}">
        <p14:creationId xmlns:p14="http://schemas.microsoft.com/office/powerpoint/2010/main" val="339489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FE4AE-FBBA-7648-679B-448924C8B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771158-8337-124C-33DC-C31801039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6536E7-5604-E6C5-39CA-90542C5CCDCD}"/>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5" name="Footer Placeholder 4">
            <a:extLst>
              <a:ext uri="{FF2B5EF4-FFF2-40B4-BE49-F238E27FC236}">
                <a16:creationId xmlns:a16="http://schemas.microsoft.com/office/drawing/2014/main" id="{12F87892-A360-3E9F-A4AD-87E19B375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6B8BD-8E21-5C35-E3A2-ACCC7F541228}"/>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608119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5405-31D6-476F-5058-9F72B0861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184453-6E38-28C2-EB14-178FB0201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35BCD-4DBF-8F5A-094B-656A2F51A080}"/>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5" name="Footer Placeholder 4">
            <a:extLst>
              <a:ext uri="{FF2B5EF4-FFF2-40B4-BE49-F238E27FC236}">
                <a16:creationId xmlns:a16="http://schemas.microsoft.com/office/drawing/2014/main" id="{5A337C99-9C13-A56B-5FD4-207B3F5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2A675-6486-F66B-01A5-9DE0A5048516}"/>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115318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30869E-19A7-9FF3-C0B4-0B98F4F38B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FBF9EA-49A9-F094-FB99-16995B6CA7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3C4E4-104B-3A9E-E26C-45940923EE82}"/>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5" name="Footer Placeholder 4">
            <a:extLst>
              <a:ext uri="{FF2B5EF4-FFF2-40B4-BE49-F238E27FC236}">
                <a16:creationId xmlns:a16="http://schemas.microsoft.com/office/drawing/2014/main" id="{6D9FE947-C8BD-9764-DF40-F1B438995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13CEC-08B2-F439-BE8D-41130E37CD93}"/>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3155191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01733" y="130800"/>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17367" y="894400"/>
            <a:ext cx="11726800" cy="5218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00754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DC68-B46F-6C4D-C8A1-B42745A92F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D3F6D4-4AE8-1F23-652C-DCD824125B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E4B2-7AF9-D6F0-90B9-6581B389456A}"/>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5" name="Footer Placeholder 4">
            <a:extLst>
              <a:ext uri="{FF2B5EF4-FFF2-40B4-BE49-F238E27FC236}">
                <a16:creationId xmlns:a16="http://schemas.microsoft.com/office/drawing/2014/main" id="{BB363303-28EC-5943-5BD9-125848E69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84D25-1AF3-0782-23AC-8837AA92A13B}"/>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286075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F84D-F3DF-4512-B987-0E908F14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A4D08-72AC-FA3B-2BC9-83317414DA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ED38F-C9CE-366A-1238-E8D797ADDCF4}"/>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5" name="Footer Placeholder 4">
            <a:extLst>
              <a:ext uri="{FF2B5EF4-FFF2-40B4-BE49-F238E27FC236}">
                <a16:creationId xmlns:a16="http://schemas.microsoft.com/office/drawing/2014/main" id="{BD842ECE-1EA3-F649-F6C4-0015AB86D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40B71-A1E3-1882-5C6B-DE6B5F49D2E2}"/>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201880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D0F9-8444-ED3C-5397-6E264C439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6787F-7D10-EE76-1B8A-158FC06A80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937EB7-5ADA-38FF-6BD3-C40B0AC3E8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DE4E2F-2313-2965-5529-6F97763514A0}"/>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6" name="Footer Placeholder 5">
            <a:extLst>
              <a:ext uri="{FF2B5EF4-FFF2-40B4-BE49-F238E27FC236}">
                <a16:creationId xmlns:a16="http://schemas.microsoft.com/office/drawing/2014/main" id="{18F17575-AF62-1EDF-CC97-BCE90EEF37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4C3D08-E106-75B8-1421-03125223A04F}"/>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1896377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0152-4E73-D5CF-63DD-2E154658B1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E8CE91-9596-6D6D-8D65-D8C1A4827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BFA977-133A-C2C1-5616-AD414E7F5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9B587E-459B-7746-021D-2DCA8CF23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1DA2E2-4E7F-8AB0-FF5A-95F898F62E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3B3BD8-7A09-00FF-F4F1-7CB4BF15409F}"/>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8" name="Footer Placeholder 7">
            <a:extLst>
              <a:ext uri="{FF2B5EF4-FFF2-40B4-BE49-F238E27FC236}">
                <a16:creationId xmlns:a16="http://schemas.microsoft.com/office/drawing/2014/main" id="{4BFE81CF-A26C-12B9-87CB-C0665FA1B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E14406-CC19-6255-426F-E3172F0ADC5C}"/>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1628973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85BA0-22A4-88B3-5A25-C0E9637D53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9ADE44-E570-A2FD-0801-81EB592ED0BC}"/>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4" name="Footer Placeholder 3">
            <a:extLst>
              <a:ext uri="{FF2B5EF4-FFF2-40B4-BE49-F238E27FC236}">
                <a16:creationId xmlns:a16="http://schemas.microsoft.com/office/drawing/2014/main" id="{912B14B7-1240-37B0-8678-3C30D4FDA6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5DA616-1B42-C2E5-1BBD-ADD797E7A2A1}"/>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36029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4E116-8D7B-D44E-B2CC-298FC485FFEB}"/>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3" name="Footer Placeholder 2">
            <a:extLst>
              <a:ext uri="{FF2B5EF4-FFF2-40B4-BE49-F238E27FC236}">
                <a16:creationId xmlns:a16="http://schemas.microsoft.com/office/drawing/2014/main" id="{D0FEB4B9-7BC8-4CB6-45FB-D5386C7585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3CC8B1-EEEF-F62E-8A0F-5F5FFB35F0A0}"/>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118296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63B5-5CFA-D686-F2A9-BFA92191B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8DC73A-BC31-095A-34C5-8C64C0B4E4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071C5E-6797-67D1-5805-9C0F74694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A2D5E-0568-2166-3083-9F175D996B74}"/>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6" name="Footer Placeholder 5">
            <a:extLst>
              <a:ext uri="{FF2B5EF4-FFF2-40B4-BE49-F238E27FC236}">
                <a16:creationId xmlns:a16="http://schemas.microsoft.com/office/drawing/2014/main" id="{5268D60E-962C-35A4-028A-AC2591E34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E9E95-C42E-D007-967F-116071136A2A}"/>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218053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8256-B729-22F8-49E6-DFAC826C7D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1A938-0ECF-7131-AB35-D5DA06444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4AB1BD-035C-7BCD-8336-725E2DE68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82C80-4F46-11A6-1E4C-914D4B0525D4}"/>
              </a:ext>
            </a:extLst>
          </p:cNvPr>
          <p:cNvSpPr>
            <a:spLocks noGrp="1"/>
          </p:cNvSpPr>
          <p:nvPr>
            <p:ph type="dt" sz="half" idx="10"/>
          </p:nvPr>
        </p:nvSpPr>
        <p:spPr/>
        <p:txBody>
          <a:bodyPr/>
          <a:lstStyle/>
          <a:p>
            <a:fld id="{77391D76-F18D-F34F-AFD7-26A448A41C44}" type="datetimeFigureOut">
              <a:rPr lang="en-US" smtClean="0"/>
              <a:t>4/16/24</a:t>
            </a:fld>
            <a:endParaRPr lang="en-US"/>
          </a:p>
        </p:txBody>
      </p:sp>
      <p:sp>
        <p:nvSpPr>
          <p:cNvPr id="6" name="Footer Placeholder 5">
            <a:extLst>
              <a:ext uri="{FF2B5EF4-FFF2-40B4-BE49-F238E27FC236}">
                <a16:creationId xmlns:a16="http://schemas.microsoft.com/office/drawing/2014/main" id="{B8946E5A-9686-5B82-7907-11119625A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CC68E-BF9F-0836-ACD2-FA7FEA37AD49}"/>
              </a:ext>
            </a:extLst>
          </p:cNvPr>
          <p:cNvSpPr>
            <a:spLocks noGrp="1"/>
          </p:cNvSpPr>
          <p:nvPr>
            <p:ph type="sldNum" sz="quarter" idx="12"/>
          </p:nvPr>
        </p:nvSpPr>
        <p:spPr/>
        <p:txBody>
          <a:bodyPr/>
          <a:lstStyle/>
          <a:p>
            <a:fld id="{2C6E2BD9-12E2-A94F-B436-2026D1C44FCB}" type="slidenum">
              <a:rPr lang="en-US" smtClean="0"/>
              <a:t>‹#›</a:t>
            </a:fld>
            <a:endParaRPr lang="en-US"/>
          </a:p>
        </p:txBody>
      </p:sp>
    </p:spTree>
    <p:extLst>
      <p:ext uri="{BB962C8B-B14F-4D97-AF65-F5344CB8AC3E}">
        <p14:creationId xmlns:p14="http://schemas.microsoft.com/office/powerpoint/2010/main" val="419854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0A6320-A216-5BA6-56E9-051F966B5923}"/>
              </a:ext>
            </a:extLst>
          </p:cNvPr>
          <p:cNvSpPr>
            <a:spLocks noGrp="1"/>
          </p:cNvSpPr>
          <p:nvPr>
            <p:ph type="title"/>
          </p:nvPr>
        </p:nvSpPr>
        <p:spPr>
          <a:xfrm>
            <a:off x="297872" y="9496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B221E21-8D1A-D437-E0B9-71E783B75909}"/>
              </a:ext>
            </a:extLst>
          </p:cNvPr>
          <p:cNvSpPr>
            <a:spLocks noGrp="1"/>
          </p:cNvSpPr>
          <p:nvPr>
            <p:ph type="body" idx="1"/>
          </p:nvPr>
        </p:nvSpPr>
        <p:spPr>
          <a:xfrm>
            <a:off x="297872" y="155546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2EE3B-F17E-FE34-247B-41AEA6E7FFC8}"/>
              </a:ext>
            </a:extLst>
          </p:cNvPr>
          <p:cNvSpPr>
            <a:spLocks noGrp="1"/>
          </p:cNvSpPr>
          <p:nvPr>
            <p:ph type="dt" sz="half" idx="2"/>
          </p:nvPr>
        </p:nvSpPr>
        <p:spPr>
          <a:xfrm>
            <a:off x="297872" y="625244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391D76-F18D-F34F-AFD7-26A448A41C44}" type="datetimeFigureOut">
              <a:rPr lang="en-US" smtClean="0"/>
              <a:t>4/16/24</a:t>
            </a:fld>
            <a:endParaRPr lang="en-US"/>
          </a:p>
        </p:txBody>
      </p:sp>
      <p:sp>
        <p:nvSpPr>
          <p:cNvPr id="5" name="Footer Placeholder 4">
            <a:extLst>
              <a:ext uri="{FF2B5EF4-FFF2-40B4-BE49-F238E27FC236}">
                <a16:creationId xmlns:a16="http://schemas.microsoft.com/office/drawing/2014/main" id="{C8140B08-E1C2-CCB3-5265-A6216CEB8384}"/>
              </a:ext>
            </a:extLst>
          </p:cNvPr>
          <p:cNvSpPr>
            <a:spLocks noGrp="1"/>
          </p:cNvSpPr>
          <p:nvPr>
            <p:ph type="ftr" sz="quarter" idx="3"/>
          </p:nvPr>
        </p:nvSpPr>
        <p:spPr>
          <a:xfrm>
            <a:off x="4038600" y="625244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D1D202DB-D415-429F-4E35-6E059C7D404F}"/>
              </a:ext>
            </a:extLst>
          </p:cNvPr>
          <p:cNvSpPr>
            <a:spLocks noGrp="1"/>
          </p:cNvSpPr>
          <p:nvPr>
            <p:ph type="sldNum" sz="quarter" idx="4"/>
          </p:nvPr>
        </p:nvSpPr>
        <p:spPr>
          <a:xfrm>
            <a:off x="9150928" y="625244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6E2BD9-12E2-A94F-B436-2026D1C44FCB}" type="slidenum">
              <a:rPr lang="en-US" smtClean="0"/>
              <a:t>‹#›</a:t>
            </a:fld>
            <a:endParaRPr lang="en-US"/>
          </a:p>
        </p:txBody>
      </p:sp>
    </p:spTree>
    <p:extLst>
      <p:ext uri="{BB962C8B-B14F-4D97-AF65-F5344CB8AC3E}">
        <p14:creationId xmlns:p14="http://schemas.microsoft.com/office/powerpoint/2010/main" val="3702923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40.png"/><Relationship Id="rId7" Type="http://schemas.openxmlformats.org/officeDocument/2006/relationships/image" Target="../media/image50.png"/><Relationship Id="rId12"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4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image" Target="../media/image580.png"/><Relationship Id="rId4" Type="http://schemas.openxmlformats.org/officeDocument/2006/relationships/image" Target="../media/image430.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0.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69.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4.pn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0.png"/><Relationship Id="rId9" Type="http://schemas.openxmlformats.org/officeDocument/2006/relationships/image" Target="../media/image88.png"/></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73.png"/><Relationship Id="rId5" Type="http://schemas.openxmlformats.org/officeDocument/2006/relationships/image" Target="../media/image94.png"/><Relationship Id="rId10" Type="http://schemas.openxmlformats.org/officeDocument/2006/relationships/image" Target="../media/image106.png"/><Relationship Id="rId4" Type="http://schemas.openxmlformats.org/officeDocument/2006/relationships/image" Target="../media/image93.png"/><Relationship Id="rId9"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image" Target="../media/image120.png"/><Relationship Id="rId21" Type="http://schemas.openxmlformats.org/officeDocument/2006/relationships/image" Target="../media/image19.pn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181.png"/><Relationship Id="rId1" Type="http://schemas.openxmlformats.org/officeDocument/2006/relationships/slideLayout" Target="../slideLayouts/slideLayout2.xml"/><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0.png"/><Relationship Id="rId19"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4.png"/><Relationship Id="rId3" Type="http://schemas.openxmlformats.org/officeDocument/2006/relationships/image" Target="../media/image120.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80.png"/><Relationship Id="rId10"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31.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4CB2-3BD4-8115-413F-6A1A8C83DBBA}"/>
              </a:ext>
            </a:extLst>
          </p:cNvPr>
          <p:cNvSpPr>
            <a:spLocks noGrp="1"/>
          </p:cNvSpPr>
          <p:nvPr>
            <p:ph type="ctrTitle"/>
          </p:nvPr>
        </p:nvSpPr>
        <p:spPr/>
        <p:txBody>
          <a:bodyPr>
            <a:normAutofit fontScale="90000"/>
          </a:bodyPr>
          <a:lstStyle/>
          <a:p>
            <a:r>
              <a:rPr lang="en-US" b="0" i="0" dirty="0">
                <a:solidFill>
                  <a:srgbClr val="212529"/>
                </a:solidFill>
                <a:effectLst/>
                <a:latin typeface="PT Serif" panose="020A0603040505020204" pitchFamily="18" charset="77"/>
              </a:rPr>
              <a:t>Traceable Secret Sharing: Strong Security and Efficient Constructions</a:t>
            </a:r>
            <a:endParaRPr lang="en-US" dirty="0">
              <a:latin typeface="PT Serif" panose="020A0603040505020204" pitchFamily="18" charset="77"/>
            </a:endParaRPr>
          </a:p>
        </p:txBody>
      </p:sp>
      <p:sp>
        <p:nvSpPr>
          <p:cNvPr id="4" name="Google Shape;55;p13">
            <a:extLst>
              <a:ext uri="{FF2B5EF4-FFF2-40B4-BE49-F238E27FC236}">
                <a16:creationId xmlns:a16="http://schemas.microsoft.com/office/drawing/2014/main" id="{2C667AAC-0D3A-6ECB-5B2F-85648F87DD1B}"/>
              </a:ext>
            </a:extLst>
          </p:cNvPr>
          <p:cNvSpPr txBox="1">
            <a:spLocks noGrp="1"/>
          </p:cNvSpPr>
          <p:nvPr>
            <p:ph type="subTitle" idx="1"/>
          </p:nvPr>
        </p:nvSpPr>
        <p:spPr>
          <a:xfrm>
            <a:off x="2062454" y="4150436"/>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dirty="0">
                <a:latin typeface="PT Serif" panose="020A0603040505020204" pitchFamily="18" charset="77"/>
              </a:rPr>
              <a:t>Dan </a:t>
            </a:r>
            <a:r>
              <a:rPr lang="en" sz="2800" dirty="0" err="1">
                <a:latin typeface="PT Serif" panose="020A0603040505020204" pitchFamily="18" charset="77"/>
              </a:rPr>
              <a:t>Boneh</a:t>
            </a:r>
            <a:r>
              <a:rPr lang="en" sz="2800" dirty="0">
                <a:latin typeface="PT Serif" panose="020A0603040505020204" pitchFamily="18" charset="77"/>
              </a:rPr>
              <a:t> , </a:t>
            </a:r>
            <a:r>
              <a:rPr lang="en" sz="2800" b="1" dirty="0">
                <a:latin typeface="PT Serif" panose="020A0603040505020204" pitchFamily="18" charset="77"/>
              </a:rPr>
              <a:t>Aditi Partap </a:t>
            </a:r>
            <a:r>
              <a:rPr lang="en" sz="2800" dirty="0">
                <a:latin typeface="PT Serif" panose="020A0603040505020204" pitchFamily="18" charset="77"/>
              </a:rPr>
              <a:t>, </a:t>
            </a:r>
            <a:r>
              <a:rPr lang="en" sz="2800" dirty="0" err="1">
                <a:latin typeface="PT Serif" panose="020A0603040505020204" pitchFamily="18" charset="77"/>
              </a:rPr>
              <a:t>Lior</a:t>
            </a:r>
            <a:r>
              <a:rPr lang="en" sz="2800" dirty="0">
                <a:latin typeface="PT Serif" panose="020A0603040505020204" pitchFamily="18" charset="77"/>
              </a:rPr>
              <a:t> </a:t>
            </a:r>
            <a:r>
              <a:rPr lang="en" sz="2800" dirty="0" err="1">
                <a:latin typeface="PT Serif" panose="020A0603040505020204" pitchFamily="18" charset="77"/>
              </a:rPr>
              <a:t>Rotem</a:t>
            </a:r>
            <a:endParaRPr sz="2800" dirty="0">
              <a:latin typeface="PT Serif" panose="020A0603040505020204" pitchFamily="18" charset="77"/>
            </a:endParaRPr>
          </a:p>
        </p:txBody>
      </p:sp>
      <p:pic>
        <p:nvPicPr>
          <p:cNvPr id="5" name="Google Shape;56;p13">
            <a:extLst>
              <a:ext uri="{FF2B5EF4-FFF2-40B4-BE49-F238E27FC236}">
                <a16:creationId xmlns:a16="http://schemas.microsoft.com/office/drawing/2014/main" id="{08342737-6E41-E9BD-3890-B91AD5FCD0A6}"/>
              </a:ext>
            </a:extLst>
          </p:cNvPr>
          <p:cNvPicPr preferRelativeResize="0"/>
          <p:nvPr/>
        </p:nvPicPr>
        <p:blipFill>
          <a:blip r:embed="rId3">
            <a:alphaModFix/>
          </a:blip>
          <a:stretch>
            <a:fillRect/>
          </a:stretch>
        </p:blipFill>
        <p:spPr>
          <a:xfrm>
            <a:off x="4634314" y="4943037"/>
            <a:ext cx="3376894" cy="792600"/>
          </a:xfrm>
          <a:prstGeom prst="rect">
            <a:avLst/>
          </a:prstGeom>
          <a:noFill/>
          <a:ln>
            <a:noFill/>
          </a:ln>
        </p:spPr>
      </p:pic>
      <p:cxnSp>
        <p:nvCxnSpPr>
          <p:cNvPr id="3" name="Straight Connector 2">
            <a:extLst>
              <a:ext uri="{FF2B5EF4-FFF2-40B4-BE49-F238E27FC236}">
                <a16:creationId xmlns:a16="http://schemas.microsoft.com/office/drawing/2014/main" id="{19003E98-B647-A58A-3B51-560B1F1A849E}"/>
              </a:ext>
            </a:extLst>
          </p:cNvPr>
          <p:cNvCxnSpPr>
            <a:cxnSpLocks/>
          </p:cNvCxnSpPr>
          <p:nvPr/>
        </p:nvCxnSpPr>
        <p:spPr>
          <a:xfrm>
            <a:off x="104297" y="6274970"/>
            <a:ext cx="522135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275C986-6B3A-C8E4-E23E-35117DA90BE4}"/>
              </a:ext>
            </a:extLst>
          </p:cNvPr>
          <p:cNvSpPr txBox="1"/>
          <p:nvPr/>
        </p:nvSpPr>
        <p:spPr>
          <a:xfrm>
            <a:off x="38037" y="6284971"/>
            <a:ext cx="5870712" cy="543675"/>
          </a:xfrm>
          <a:prstGeom prst="rect">
            <a:avLst/>
          </a:prstGeom>
          <a:noFill/>
        </p:spPr>
        <p:txBody>
          <a:bodyPr wrap="square" rtlCol="0">
            <a:spAutoFit/>
          </a:bodyPr>
          <a:lstStyle/>
          <a:p>
            <a:r>
              <a:rPr lang="en-US" sz="2800" dirty="0">
                <a:latin typeface="PT Serif" panose="020A0603040505020204" pitchFamily="18" charset="77"/>
              </a:rPr>
              <a:t>https://</a:t>
            </a:r>
            <a:r>
              <a:rPr lang="en-US" sz="2800" dirty="0" err="1">
                <a:latin typeface="PT Serif" panose="020A0603040505020204" pitchFamily="18" charset="77"/>
              </a:rPr>
              <a:t>eprint.iacr.org</a:t>
            </a:r>
            <a:r>
              <a:rPr lang="en-US" sz="2800" dirty="0">
                <a:latin typeface="PT Serif" panose="020A0603040505020204" pitchFamily="18" charset="77"/>
              </a:rPr>
              <a:t>/2024/405</a:t>
            </a:r>
          </a:p>
        </p:txBody>
      </p:sp>
    </p:spTree>
    <p:extLst>
      <p:ext uri="{BB962C8B-B14F-4D97-AF65-F5344CB8AC3E}">
        <p14:creationId xmlns:p14="http://schemas.microsoft.com/office/powerpoint/2010/main" val="2056751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6BB6-6147-17FF-E882-1A1B919AE973}"/>
              </a:ext>
            </a:extLst>
          </p:cNvPr>
          <p:cNvSpPr>
            <a:spLocks noGrp="1"/>
          </p:cNvSpPr>
          <p:nvPr>
            <p:ph type="title"/>
          </p:nvPr>
        </p:nvSpPr>
        <p:spPr/>
        <p:txBody>
          <a:bodyPr/>
          <a:lstStyle/>
          <a:p>
            <a:r>
              <a:rPr lang="en-US" dirty="0">
                <a:latin typeface="PT Serif" panose="020A0603040505020204" pitchFamily="18" charset="77"/>
              </a:rPr>
              <a:t>Defining Traceable Secret Sharing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0DE898-2CAA-8017-BC2E-F34F4FBA8078}"/>
                  </a:ext>
                </a:extLst>
              </p:cNvPr>
              <p:cNvSpPr>
                <a:spLocks noGrp="1"/>
              </p:cNvSpPr>
              <p:nvPr>
                <p:ph idx="1"/>
              </p:nvPr>
            </p:nvSpPr>
            <p:spPr>
              <a:xfrm>
                <a:off x="297871" y="1150510"/>
                <a:ext cx="11894129" cy="5534152"/>
              </a:xfrm>
            </p:spPr>
            <p:txBody>
              <a:bodyPr>
                <a:normAutofit fontScale="92500" lnSpcReduction="10000"/>
              </a:bodyPr>
              <a:lstStyle/>
              <a:p>
                <a:pPr marL="0" indent="0">
                  <a:lnSpc>
                    <a:spcPct val="140000"/>
                  </a:lnSpc>
                  <a:buNone/>
                </a:pPr>
                <a:r>
                  <a:rPr lang="en-US" dirty="0">
                    <a:solidFill>
                      <a:schemeClr val="tx1"/>
                    </a:solidFill>
                    <a:latin typeface="PT Serif" panose="020A0603040505020204" pitchFamily="18" charset="77"/>
                  </a:rPr>
                  <a:t>Informally,</a:t>
                </a:r>
              </a:p>
              <a:p>
                <a:pPr>
                  <a:lnSpc>
                    <a:spcPct val="140000"/>
                  </a:lnSpc>
                </a:pPr>
                <a:r>
                  <a:rPr lang="en-US" dirty="0">
                    <a:solidFill>
                      <a:schemeClr val="tx1"/>
                    </a:solidFill>
                    <a:latin typeface="PT Serif" panose="020A0603040505020204" pitchFamily="18" charset="77"/>
                  </a:rPr>
                  <a:t>Correctness:</a:t>
                </a:r>
              </a:p>
              <a:p>
                <a:pPr lvl="1">
                  <a:lnSpc>
                    <a:spcPct val="140000"/>
                  </a:lnSpc>
                </a:pPr>
                <a:r>
                  <a:rPr lang="en-US" sz="2600" dirty="0">
                    <a:solidFill>
                      <a:schemeClr val="tx1"/>
                    </a:solidFill>
                    <a:latin typeface="PT Serif" panose="020A0603040505020204" pitchFamily="18" charset="77"/>
                  </a:rPr>
                  <a:t>Combining honest shares of any coalition of size t gives the right secret.</a:t>
                </a:r>
                <a:endParaRPr lang="en-US" sz="2200" dirty="0">
                  <a:solidFill>
                    <a:schemeClr val="tx1"/>
                  </a:solidFill>
                  <a:latin typeface="PT Serif" panose="020A0603040505020204" pitchFamily="18" charset="77"/>
                </a:endParaRPr>
              </a:p>
              <a:p>
                <a:pPr>
                  <a:lnSpc>
                    <a:spcPct val="140000"/>
                  </a:lnSpc>
                </a:pPr>
                <a:r>
                  <a:rPr lang="en-US" dirty="0">
                    <a:solidFill>
                      <a:schemeClr val="tx1"/>
                    </a:solidFill>
                    <a:latin typeface="PT Serif" panose="020A0603040505020204" pitchFamily="18" charset="77"/>
                  </a:rPr>
                  <a:t>Statistical Secrecy:</a:t>
                </a:r>
              </a:p>
              <a:p>
                <a:pPr lvl="1">
                  <a:lnSpc>
                    <a:spcPct val="140000"/>
                  </a:lnSpc>
                </a:pPr>
                <a:r>
                  <a:rPr lang="en-US" sz="2600" dirty="0">
                    <a:solidFill>
                      <a:schemeClr val="tx1"/>
                    </a:solidFill>
                    <a:latin typeface="PT Serif" panose="020A0603040505020204" pitchFamily="18" charset="77"/>
                  </a:rPr>
                  <a:t>Distribution of shares of any coalition of size </a:t>
                </a:r>
                <a14:m>
                  <m:oMath xmlns:m="http://schemas.openxmlformats.org/officeDocument/2006/math">
                    <m:r>
                      <a:rPr lang="en-US" sz="2600" b="0" i="1" smtClean="0">
                        <a:solidFill>
                          <a:schemeClr val="tx1"/>
                        </a:solidFill>
                        <a:latin typeface="Cambria Math" panose="02040503050406030204" pitchFamily="18" charset="0"/>
                      </a:rPr>
                      <m:t>&lt;</m:t>
                    </m:r>
                    <m:r>
                      <a:rPr lang="en-US" sz="2600" b="0" i="1" smtClean="0">
                        <a:solidFill>
                          <a:schemeClr val="tx1"/>
                        </a:solidFill>
                        <a:latin typeface="Cambria Math" panose="02040503050406030204" pitchFamily="18" charset="0"/>
                      </a:rPr>
                      <m:t>𝑡</m:t>
                    </m:r>
                  </m:oMath>
                </a14:m>
                <a:r>
                  <a:rPr lang="en-US" sz="2600" dirty="0">
                    <a:solidFill>
                      <a:schemeClr val="tx1"/>
                    </a:solidFill>
                    <a:latin typeface="PT Serif" panose="020A0603040505020204" pitchFamily="18" charset="77"/>
                  </a:rPr>
                  <a:t> is same for all secrets.</a:t>
                </a:r>
                <a:endParaRPr lang="en-US" dirty="0">
                  <a:solidFill>
                    <a:schemeClr val="tx1"/>
                  </a:solidFill>
                  <a:latin typeface="PT Serif" panose="020A0603040505020204" pitchFamily="18" charset="77"/>
                </a:endParaRPr>
              </a:p>
              <a:p>
                <a:pPr>
                  <a:lnSpc>
                    <a:spcPct val="140000"/>
                  </a:lnSpc>
                </a:pPr>
                <a:r>
                  <a:rPr lang="en-US" dirty="0">
                    <a:solidFill>
                      <a:schemeClr val="tx1"/>
                    </a:solidFill>
                    <a:latin typeface="PT Serif" panose="020A0603040505020204" pitchFamily="18" charset="77"/>
                  </a:rPr>
                  <a:t>Traceability:</a:t>
                </a:r>
              </a:p>
              <a:p>
                <a:pPr lvl="1">
                  <a:lnSpc>
                    <a:spcPct val="140000"/>
                  </a:lnSpc>
                </a:pPr>
                <a14:m>
                  <m:oMath xmlns:m="http://schemas.openxmlformats.org/officeDocument/2006/math">
                    <m:r>
                      <m:rPr>
                        <m:sty m:val="p"/>
                      </m:rPr>
                      <a:rPr lang="en-US" sz="2600" b="0" i="0" smtClean="0">
                        <a:latin typeface="Cambria Math" panose="02040503050406030204" pitchFamily="18" charset="0"/>
                      </a:rPr>
                      <m:t>Trace</m:t>
                    </m:r>
                  </m:oMath>
                </a14:m>
                <a:r>
                  <a:rPr lang="en-US" sz="2600" dirty="0">
                    <a:solidFill>
                      <a:schemeClr val="tx1"/>
                    </a:solidFill>
                    <a:latin typeface="PT Serif" panose="020A0603040505020204" pitchFamily="18" charset="77"/>
                  </a:rPr>
                  <a:t> traces </a:t>
                </a:r>
                <a14:m>
                  <m:oMath xmlns:m="http://schemas.openxmlformats.org/officeDocument/2006/math">
                    <m:r>
                      <m:rPr>
                        <m:sty m:val="p"/>
                      </m:rPr>
                      <a:rPr lang="en-US" sz="2600" b="0" i="0" smtClean="0">
                        <a:solidFill>
                          <a:schemeClr val="tx1"/>
                        </a:solidFill>
                        <a:latin typeface="Cambria Math" panose="02040503050406030204" pitchFamily="18" charset="0"/>
                      </a:rPr>
                      <m:t>R</m:t>
                    </m:r>
                  </m:oMath>
                </a14:m>
                <a:r>
                  <a:rPr lang="en-US" sz="2600" dirty="0">
                    <a:solidFill>
                      <a:schemeClr val="tx1"/>
                    </a:solidFill>
                    <a:latin typeface="PT Serif" panose="020A0603040505020204" pitchFamily="18" charset="77"/>
                  </a:rPr>
                  <a:t> to all the parties who “manufactured” it.</a:t>
                </a:r>
              </a:p>
              <a:p>
                <a:pPr>
                  <a:lnSpc>
                    <a:spcPct val="140000"/>
                  </a:lnSpc>
                </a:pPr>
                <a:r>
                  <a:rPr lang="en-US" dirty="0">
                    <a:solidFill>
                      <a:schemeClr val="tx1"/>
                    </a:solidFill>
                    <a:latin typeface="PT Serif" panose="020A0603040505020204" pitchFamily="18" charset="77"/>
                  </a:rPr>
                  <a:t>Non-</a:t>
                </a:r>
                <a:r>
                  <a:rPr lang="en-US" dirty="0" err="1">
                    <a:solidFill>
                      <a:schemeClr val="tx1"/>
                    </a:solidFill>
                    <a:latin typeface="PT Serif" panose="020A0603040505020204" pitchFamily="18" charset="77"/>
                  </a:rPr>
                  <a:t>imputability</a:t>
                </a:r>
                <a:r>
                  <a:rPr lang="en-US" dirty="0">
                    <a:solidFill>
                      <a:schemeClr val="tx1"/>
                    </a:solidFill>
                    <a:latin typeface="PT Serif" panose="020A0603040505020204" pitchFamily="18" charset="77"/>
                  </a:rPr>
                  <a:t>:</a:t>
                </a:r>
              </a:p>
              <a:p>
                <a:pPr lvl="1">
                  <a:lnSpc>
                    <a:spcPct val="140000"/>
                  </a:lnSpc>
                </a:pPr>
                <a:r>
                  <a:rPr lang="en-US" sz="2600" dirty="0">
                    <a:solidFill>
                      <a:schemeClr val="tx1"/>
                    </a:solidFill>
                    <a:latin typeface="PT Serif" panose="020A0603040505020204" pitchFamily="18" charset="77"/>
                  </a:rPr>
                  <a:t>Malicious tracer cannot produce valid proof blaming an honest party.</a:t>
                </a:r>
              </a:p>
            </p:txBody>
          </p:sp>
        </mc:Choice>
        <mc:Fallback xmlns="">
          <p:sp>
            <p:nvSpPr>
              <p:cNvPr id="3" name="Content Placeholder 2">
                <a:extLst>
                  <a:ext uri="{FF2B5EF4-FFF2-40B4-BE49-F238E27FC236}">
                    <a16:creationId xmlns:a16="http://schemas.microsoft.com/office/drawing/2014/main" id="{950DE898-2CAA-8017-BC2E-F34F4FBA8078}"/>
                  </a:ext>
                </a:extLst>
              </p:cNvPr>
              <p:cNvSpPr>
                <a:spLocks noGrp="1" noRot="1" noChangeAspect="1" noMove="1" noResize="1" noEditPoints="1" noAdjustHandles="1" noChangeArrowheads="1" noChangeShapeType="1" noTextEdit="1"/>
              </p:cNvSpPr>
              <p:nvPr>
                <p:ph idx="1"/>
              </p:nvPr>
            </p:nvSpPr>
            <p:spPr>
              <a:xfrm>
                <a:off x="297871" y="1150510"/>
                <a:ext cx="11894129" cy="5534152"/>
              </a:xfrm>
              <a:blipFill>
                <a:blip r:embed="rId3"/>
                <a:stretch>
                  <a:fillRect l="-959"/>
                </a:stretch>
              </a:blipFill>
            </p:spPr>
            <p:txBody>
              <a:bodyPr/>
              <a:lstStyle/>
              <a:p>
                <a:r>
                  <a:rPr lang="en-US">
                    <a:noFill/>
                  </a:rPr>
                  <a:t> </a:t>
                </a:r>
              </a:p>
            </p:txBody>
          </p:sp>
        </mc:Fallback>
      </mc:AlternateContent>
      <p:sp>
        <p:nvSpPr>
          <p:cNvPr id="4" name="Round Diagonal Corner Rectangle 3">
            <a:extLst>
              <a:ext uri="{FF2B5EF4-FFF2-40B4-BE49-F238E27FC236}">
                <a16:creationId xmlns:a16="http://schemas.microsoft.com/office/drawing/2014/main" id="{006A559F-3CD1-A858-1D96-238072D5D178}"/>
              </a:ext>
            </a:extLst>
          </p:cNvPr>
          <p:cNvSpPr/>
          <p:nvPr/>
        </p:nvSpPr>
        <p:spPr>
          <a:xfrm>
            <a:off x="541730" y="4157124"/>
            <a:ext cx="8101230" cy="1216541"/>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1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131-3B1D-FF8A-A97F-1F2FA5A7E31E}"/>
              </a:ext>
            </a:extLst>
          </p:cNvPr>
          <p:cNvSpPr>
            <a:spLocks noGrp="1"/>
          </p:cNvSpPr>
          <p:nvPr>
            <p:ph type="title"/>
          </p:nvPr>
        </p:nvSpPr>
        <p:spPr/>
        <p:txBody>
          <a:bodyPr/>
          <a:lstStyle/>
          <a:p>
            <a:r>
              <a:rPr lang="en-US" dirty="0">
                <a:latin typeface="PT Serif" panose="020A0603040505020204" pitchFamily="18" charset="77"/>
              </a:rPr>
              <a:t>Defining Traceable Secret Sharing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0B2CF6-9F76-51F0-3608-E963DA11BEDC}"/>
                  </a:ext>
                </a:extLst>
              </p:cNvPr>
              <p:cNvSpPr>
                <a:spLocks noGrp="1"/>
              </p:cNvSpPr>
              <p:nvPr>
                <p:ph idx="1"/>
              </p:nvPr>
            </p:nvSpPr>
            <p:spPr>
              <a:xfrm>
                <a:off x="297871" y="1555460"/>
                <a:ext cx="12033465" cy="4351338"/>
              </a:xfrm>
            </p:spPr>
            <p:txBody>
              <a:bodyPr>
                <a:normAutofit/>
              </a:bodyPr>
              <a:lstStyle/>
              <a:p>
                <a:pPr>
                  <a:lnSpc>
                    <a:spcPct val="150000"/>
                  </a:lnSpc>
                </a:pPr>
                <a:r>
                  <a:rPr lang="en-US" dirty="0">
                    <a:latin typeface="PT Serif" panose="020A0603040505020204" pitchFamily="18" charset="77"/>
                  </a:rPr>
                  <a:t>Rec (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latin typeface="PT Serif" panose="020A0603040505020204" pitchFamily="18" charset="77"/>
                  </a:rPr>
                  <a:t> )		</a:t>
                </a:r>
                <a:r>
                  <a:rPr lang="en"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m:rPr>
                        <m:nor/>
                      </m:rPr>
                      <a:rPr lang="en" dirty="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r>
                  <a:rPr lang="en-US" b="0"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𝑠</m:t>
                    </m:r>
                  </m:oMath>
                </a14:m>
                <a:endParaRPr lang="en-US" dirty="0">
                  <a:latin typeface="PT Serif" panose="020A0603040505020204" pitchFamily="18" charset="77"/>
                </a:endParaRPr>
              </a:p>
              <a:p>
                <a:pPr>
                  <a:lnSpc>
                    <a:spcPct val="150000"/>
                  </a:lnSpc>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Trace</m:t>
                        </m:r>
                      </m:e>
                      <m:sup>
                        <m:r>
                          <m:rPr>
                            <m:sty m:val="p"/>
                          </m:rPr>
                          <a:rPr lang="en-US" b="0" i="0" smtClean="0">
                            <a:latin typeface="Cambria Math" panose="02040503050406030204" pitchFamily="18" charset="0"/>
                          </a:rPr>
                          <m:t>R</m:t>
                        </m:r>
                        <m:r>
                          <a:rPr lang="en-US" b="0" i="0" smtClean="0">
                            <a:latin typeface="Cambria Math" panose="02040503050406030204" pitchFamily="18" charset="0"/>
                          </a:rPr>
                          <m:t>(·)</m:t>
                        </m:r>
                      </m:sup>
                    </m:sSup>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𝑡𝑘</m:t>
                    </m:r>
                  </m:oMath>
                </a14:m>
                <a:r>
                  <a:rPr lang="en-US" dirty="0">
                    <a:latin typeface="PT Serif" panose="020A0603040505020204" pitchFamily="18" charset="77"/>
                  </a:rPr>
                  <a:t> )		 </a:t>
                </a:r>
                <a14:m>
                  <m:oMath xmlns:m="http://schemas.openxmlformats.org/officeDocument/2006/math">
                    <m:r>
                      <m:rPr>
                        <m:nor/>
                      </m:rPr>
                      <a:rPr lang="en" dirty="0" smtClean="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rPr>
                      <m:t>𝜋</m:t>
                    </m:r>
                    <m:r>
                      <a:rPr lang="en-US" b="0" i="1" smtClean="0">
                        <a:latin typeface="Cambria Math" panose="02040503050406030204" pitchFamily="18" charset="0"/>
                      </a:rPr>
                      <m:t> )</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Verify ( </a:t>
                </a:r>
                <a14:m>
                  <m:oMath xmlns:m="http://schemas.openxmlformats.org/officeDocument/2006/math">
                    <m:r>
                      <a:rPr lang="en-US" b="0" i="1" smtClean="0">
                        <a:latin typeface="Cambria Math" panose="02040503050406030204" pitchFamily="18" charset="0"/>
                      </a:rPr>
                      <m:t>𝑣𝑘</m:t>
                    </m:r>
                    <m:r>
                      <a:rPr lang="en-US" b="0" i="1" smtClean="0">
                        <a:latin typeface="Cambria Math" panose="02040503050406030204" pitchFamily="18" charset="0"/>
                      </a:rPr>
                      <m:t> ,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𝜋</m:t>
                    </m:r>
                  </m:oMath>
                </a14:m>
                <a:r>
                  <a:rPr lang="en-US" dirty="0">
                    <a:latin typeface="PT Serif" panose="020A0603040505020204" pitchFamily="18" charset="77"/>
                  </a:rPr>
                  <a:t> )	 </a:t>
                </a:r>
                <a14:m>
                  <m:oMath xmlns:m="http://schemas.openxmlformats.org/officeDocument/2006/math">
                    <m:r>
                      <m:rPr>
                        <m:nor/>
                      </m:rPr>
                      <a:rPr lang="en" dirty="0" smtClean="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0 , 1 }</m:t>
                    </m:r>
                  </m:oMath>
                </a14:m>
                <a:endParaRPr lang="en-US" b="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040B2CF6-9F76-51F0-3608-E963DA11BEDC}"/>
                  </a:ext>
                </a:extLst>
              </p:cNvPr>
              <p:cNvSpPr>
                <a:spLocks noGrp="1" noRot="1" noChangeAspect="1" noMove="1" noResize="1" noEditPoints="1" noAdjustHandles="1" noChangeArrowheads="1" noChangeShapeType="1" noTextEdit="1"/>
              </p:cNvSpPr>
              <p:nvPr>
                <p:ph idx="1"/>
              </p:nvPr>
            </p:nvSpPr>
            <p:spPr>
              <a:xfrm>
                <a:off x="297871" y="1555460"/>
                <a:ext cx="12033465" cy="4351338"/>
              </a:xfrm>
              <a:blipFill>
                <a:blip r:embed="rId3"/>
                <a:stretch>
                  <a:fillRect l="-948"/>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3EBC9EBA-D457-191C-84E4-7601932ED5D2}"/>
              </a:ext>
            </a:extLst>
          </p:cNvPr>
          <p:cNvCxnSpPr/>
          <p:nvPr/>
        </p:nvCxnSpPr>
        <p:spPr>
          <a:xfrm>
            <a:off x="6650182" y="2784763"/>
            <a:ext cx="344384" cy="0"/>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F2F2ECE-7EB5-66BB-4EE2-90E69FBBED72}"/>
              </a:ext>
            </a:extLst>
          </p:cNvPr>
          <p:cNvCxnSpPr>
            <a:cxnSpLocks/>
          </p:cNvCxnSpPr>
          <p:nvPr/>
        </p:nvCxnSpPr>
        <p:spPr>
          <a:xfrm>
            <a:off x="579914" y="3551710"/>
            <a:ext cx="5456711" cy="0"/>
          </a:xfrm>
          <a:prstGeom prst="line">
            <a:avLst/>
          </a:prstGeom>
          <a:ln w="317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56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6BFA-AB5F-8D3A-661C-714B303A43E5}"/>
              </a:ext>
            </a:extLst>
          </p:cNvPr>
          <p:cNvSpPr>
            <a:spLocks noGrp="1"/>
          </p:cNvSpPr>
          <p:nvPr>
            <p:ph type="title"/>
          </p:nvPr>
        </p:nvSpPr>
        <p:spPr/>
        <p:txBody>
          <a:bodyPr/>
          <a:lstStyle/>
          <a:p>
            <a:r>
              <a:rPr lang="en-US" dirty="0">
                <a:latin typeface="PT Serif" panose="020A0603040505020204" pitchFamily="18" charset="77"/>
              </a:rPr>
              <a:t>Traceability for Traceable Secret Sharing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AE2A9B-0F24-B5FE-0579-F50B45338E7B}"/>
                  </a:ext>
                </a:extLst>
              </p:cNvPr>
              <p:cNvSpPr>
                <a:spLocks noGrp="1"/>
              </p:cNvSpPr>
              <p:nvPr>
                <p:ph idx="1"/>
              </p:nvPr>
            </p:nvSpPr>
            <p:spPr>
              <a:xfrm>
                <a:off x="297872" y="1134945"/>
                <a:ext cx="10515600" cy="4351338"/>
              </a:xfrm>
            </p:spPr>
            <p:txBody>
              <a:bodyPr/>
              <a:lstStyle/>
              <a:p>
                <a:pPr marL="0" indent="0">
                  <a:buNone/>
                </a:pPr>
                <a14:m>
                  <m:oMath xmlns:m="http://schemas.openxmlformats.org/officeDocument/2006/math">
                    <m:r>
                      <m:rPr>
                        <m:sty m:val="p"/>
                      </m:rPr>
                      <a:rPr lang="en-US" sz="2800" b="0" i="0" smtClean="0">
                        <a:latin typeface="Cambria Math" panose="02040503050406030204" pitchFamily="18" charset="0"/>
                      </a:rPr>
                      <m:t>Trace</m:t>
                    </m:r>
                  </m:oMath>
                </a14:m>
                <a:r>
                  <a:rPr lang="en-US" sz="2800" dirty="0">
                    <a:solidFill>
                      <a:schemeClr val="tx1"/>
                    </a:solidFill>
                    <a:latin typeface="PT Serif" panose="020A0603040505020204" pitchFamily="18" charset="77"/>
                  </a:rPr>
                  <a:t> traces </a:t>
                </a:r>
                <a14:m>
                  <m:oMath xmlns:m="http://schemas.openxmlformats.org/officeDocument/2006/math">
                    <m:r>
                      <m:rPr>
                        <m:sty m:val="p"/>
                      </m:rPr>
                      <a:rPr lang="en-US" sz="2800" b="0" i="0" smtClean="0">
                        <a:solidFill>
                          <a:schemeClr val="tx1"/>
                        </a:solidFill>
                        <a:latin typeface="Cambria Math" panose="02040503050406030204" pitchFamily="18" charset="0"/>
                      </a:rPr>
                      <m:t>R</m:t>
                    </m:r>
                  </m:oMath>
                </a14:m>
                <a:r>
                  <a:rPr lang="en-US" sz="2800" dirty="0">
                    <a:solidFill>
                      <a:schemeClr val="tx1"/>
                    </a:solidFill>
                    <a:latin typeface="PT Serif" panose="020A0603040505020204" pitchFamily="18" charset="77"/>
                  </a:rPr>
                  <a:t> to all the parties who “manufactured” it.</a:t>
                </a:r>
                <a:endParaRPr lang="en-US" dirty="0"/>
              </a:p>
            </p:txBody>
          </p:sp>
        </mc:Choice>
        <mc:Fallback xmlns="">
          <p:sp>
            <p:nvSpPr>
              <p:cNvPr id="3" name="Content Placeholder 2">
                <a:extLst>
                  <a:ext uri="{FF2B5EF4-FFF2-40B4-BE49-F238E27FC236}">
                    <a16:creationId xmlns:a16="http://schemas.microsoft.com/office/drawing/2014/main" id="{5EAE2A9B-0F24-B5FE-0579-F50B45338E7B}"/>
                  </a:ext>
                </a:extLst>
              </p:cNvPr>
              <p:cNvSpPr>
                <a:spLocks noGrp="1" noRot="1" noChangeAspect="1" noMove="1" noResize="1" noEditPoints="1" noAdjustHandles="1" noChangeArrowheads="1" noChangeShapeType="1" noTextEdit="1"/>
              </p:cNvSpPr>
              <p:nvPr>
                <p:ph idx="1"/>
              </p:nvPr>
            </p:nvSpPr>
            <p:spPr>
              <a:xfrm>
                <a:off x="297872" y="1134945"/>
                <a:ext cx="10515600" cy="4351338"/>
              </a:xfrm>
              <a:blipFill>
                <a:blip r:embed="rId3"/>
                <a:stretch>
                  <a:fillRect l="-241"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F5D9C7-AE02-A4DB-9002-988BB7B0B680}"/>
                  </a:ext>
                </a:extLst>
              </p:cNvPr>
              <p:cNvSpPr txBox="1"/>
              <p:nvPr/>
            </p:nvSpPr>
            <p:spPr>
              <a:xfrm>
                <a:off x="3724374" y="3673032"/>
                <a:ext cx="2572267"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𝒥</m:t>
                      </m:r>
                      <m:r>
                        <a:rPr lang="en-US" sz="2400" b="0" i="1" smtClean="0">
                          <a:latin typeface="Cambria Math" panose="02040503050406030204" pitchFamily="18" charset="0"/>
                          <a:ea typeface="Cambria Math" panose="02040503050406030204" pitchFamily="18" charset="0"/>
                        </a:rPr>
                        <m:t>={1 , 2}</m:t>
                      </m:r>
                    </m:oMath>
                  </m:oMathPara>
                </a14:m>
                <a:endParaRPr lang="en-US" sz="2400" dirty="0">
                  <a:latin typeface="PT Serif" panose="020A0603040505020204" pitchFamily="18" charset="77"/>
                </a:endParaRPr>
              </a:p>
              <a:p>
                <a14:m>
                  <m:oMath xmlns:m="http://schemas.openxmlformats.org/officeDocument/2006/math">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𝒥</m:t>
                        </m:r>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&lt;</m:t>
                    </m:r>
                    <m:r>
                      <a:rPr lang="en-US" sz="2400" b="0" i="1" smtClean="0">
                        <a:latin typeface="Cambria Math" panose="02040503050406030204" pitchFamily="18" charset="0"/>
                      </a:rPr>
                      <m:t>𝑡</m:t>
                    </m:r>
                    <m:r>
                      <a:rPr lang="en-US" sz="2400" b="0" i="1" smtClean="0">
                        <a:latin typeface="Cambria Math" panose="02040503050406030204" pitchFamily="18" charset="0"/>
                      </a:rPr>
                      <m:t> </m:t>
                    </m:r>
                  </m:oMath>
                </a14:m>
                <a:r>
                  <a:rPr lang="en-US" sz="2400" dirty="0">
                    <a:latin typeface="PT Serif" panose="020A0603040505020204" pitchFamily="18" charset="77"/>
                  </a:rPr>
                  <a:t>Sellers</a:t>
                </a:r>
              </a:p>
            </p:txBody>
          </p:sp>
        </mc:Choice>
        <mc:Fallback xmlns="">
          <p:sp>
            <p:nvSpPr>
              <p:cNvPr id="13" name="TextBox 12">
                <a:extLst>
                  <a:ext uri="{FF2B5EF4-FFF2-40B4-BE49-F238E27FC236}">
                    <a16:creationId xmlns:a16="http://schemas.microsoft.com/office/drawing/2014/main" id="{A1F5D9C7-AE02-A4DB-9002-988BB7B0B680}"/>
                  </a:ext>
                </a:extLst>
              </p:cNvPr>
              <p:cNvSpPr txBox="1">
                <a:spLocks noRot="1" noChangeAspect="1" noMove="1" noResize="1" noEditPoints="1" noAdjustHandles="1" noChangeArrowheads="1" noChangeShapeType="1" noTextEdit="1"/>
              </p:cNvSpPr>
              <p:nvPr/>
            </p:nvSpPr>
            <p:spPr>
              <a:xfrm>
                <a:off x="3724374" y="3673032"/>
                <a:ext cx="2572267" cy="738664"/>
              </a:xfrm>
              <a:prstGeom prst="rect">
                <a:avLst/>
              </a:prstGeom>
              <a:blipFill>
                <a:blip r:embed="rId4"/>
                <a:stretch>
                  <a:fillRect l="-1478" t="-3390" r="-3448" b="-22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23767F-89F3-4917-2D93-09A4028A6C62}"/>
                  </a:ext>
                </a:extLst>
              </p:cNvPr>
              <p:cNvSpPr txBox="1"/>
              <p:nvPr/>
            </p:nvSpPr>
            <p:spPr>
              <a:xfrm>
                <a:off x="1485454" y="5775104"/>
                <a:ext cx="2692933" cy="379206"/>
              </a:xfrm>
              <a:prstGeom prst="rect">
                <a:avLst/>
              </a:prstGeom>
              <a:noFill/>
            </p:spPr>
            <p:txBody>
              <a:bodyPr wrap="square" lIns="0" tIns="0" rIns="0" bIns="0" rtlCol="0">
                <a:spAutoFit/>
              </a:bodyPr>
              <a:lstStyle/>
              <a:p>
                <a14:m>
                  <m:oMath xmlns:m="http://schemas.openxmlformats.org/officeDocument/2006/math">
                    <m:acc>
                      <m:accPr>
                        <m:chr m:val="̂"/>
                        <m:ctrlPr>
                          <a:rPr lang="en-US" sz="2400" i="1" dirty="0"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𝒥</m:t>
                        </m:r>
                        <m:r>
                          <a:rPr lang="en-US" sz="2400" b="0" i="1" smtClean="0">
                            <a:latin typeface="Cambria Math" panose="02040503050406030204" pitchFamily="18" charset="0"/>
                            <a:ea typeface="Cambria Math" panose="02040503050406030204" pitchFamily="18" charset="0"/>
                          </a:rPr>
                          <m:t> </m:t>
                        </m:r>
                      </m:e>
                    </m:acc>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Trac</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e</m:t>
                        </m:r>
                      </m:e>
                      <m:sup>
                        <m:r>
                          <m:rPr>
                            <m:sty m:val="p"/>
                          </m:rPr>
                          <a:rPr lang="en-US" sz="2400" b="0" i="0" smtClean="0">
                            <a:latin typeface="Cambria Math" panose="02040503050406030204" pitchFamily="18" charset="0"/>
                            <a:ea typeface="Cambria Math" panose="02040503050406030204" pitchFamily="18" charset="0"/>
                          </a:rPr>
                          <m:t>R</m:t>
                        </m:r>
                      </m:sup>
                    </m:sSup>
                    <m:r>
                      <a:rPr lang="en-US" sz="2400" b="0" i="0"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𝑡𝑘</m:t>
                    </m:r>
                    <m:r>
                      <a:rPr lang="en-US" sz="2400" b="0" i="0" smtClean="0">
                        <a:latin typeface="Cambria Math" panose="02040503050406030204" pitchFamily="18" charset="0"/>
                        <a:ea typeface="Cambria Math" panose="02040503050406030204" pitchFamily="18" charset="0"/>
                      </a:rPr>
                      <m:t> )</m:t>
                    </m:r>
                  </m:oMath>
                </a14:m>
                <a:r>
                  <a:rPr lang="en-US" sz="2400" dirty="0"/>
                  <a:t>  </a:t>
                </a:r>
              </a:p>
            </p:txBody>
          </p:sp>
        </mc:Choice>
        <mc:Fallback xmlns="">
          <p:sp>
            <p:nvSpPr>
              <p:cNvPr id="16" name="TextBox 15">
                <a:extLst>
                  <a:ext uri="{FF2B5EF4-FFF2-40B4-BE49-F238E27FC236}">
                    <a16:creationId xmlns:a16="http://schemas.microsoft.com/office/drawing/2014/main" id="{5C23767F-89F3-4917-2D93-09A4028A6C62}"/>
                  </a:ext>
                </a:extLst>
              </p:cNvPr>
              <p:cNvSpPr txBox="1">
                <a:spLocks noRot="1" noChangeAspect="1" noMove="1" noResize="1" noEditPoints="1" noAdjustHandles="1" noChangeArrowheads="1" noChangeShapeType="1" noTextEdit="1"/>
              </p:cNvSpPr>
              <p:nvPr/>
            </p:nvSpPr>
            <p:spPr>
              <a:xfrm>
                <a:off x="1485454" y="5775104"/>
                <a:ext cx="2692933" cy="379206"/>
              </a:xfrm>
              <a:prstGeom prst="rect">
                <a:avLst/>
              </a:prstGeom>
              <a:blipFill>
                <a:blip r:embed="rId5"/>
                <a:stretch>
                  <a:fillRect l="-5189" t="-2580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518;p45">
                <a:extLst>
                  <a:ext uri="{FF2B5EF4-FFF2-40B4-BE49-F238E27FC236}">
                    <a16:creationId xmlns:a16="http://schemas.microsoft.com/office/drawing/2014/main" id="{DDE51839-4515-8BEB-0BFA-59640586A9E7}"/>
                  </a:ext>
                </a:extLst>
              </p:cNvPr>
              <p:cNvSpPr/>
              <p:nvPr/>
            </p:nvSpPr>
            <p:spPr>
              <a:xfrm>
                <a:off x="6050150" y="5092396"/>
                <a:ext cx="5529969" cy="1494460"/>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If </a:t>
                </a: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𝑅</m:t>
                    </m:r>
                  </m:oMath>
                </a14:m>
                <a:r>
                  <a:rPr lang="en-US" sz="2200" dirty="0">
                    <a:solidFill>
                      <a:schemeClr val="accent1">
                        <a:lumMod val="50000"/>
                      </a:schemeClr>
                    </a:solidFill>
                    <a:latin typeface="PT Serif" panose="020A0603040505020204" pitchFamily="18" charset="77"/>
                  </a:rPr>
                  <a:t> is “good” then,</a:t>
                </a:r>
              </a:p>
              <a:p>
                <a:pPr marL="342900" lvl="0" indent="-342900">
                  <a:buFont typeface="Arial" panose="020B0604020202020204" pitchFamily="34" charset="0"/>
                  <a:buChar char="•"/>
                </a:pPr>
                <a:r>
                  <a:rPr lang="en-US" sz="2200" b="1" u="sng" dirty="0">
                    <a:solidFill>
                      <a:schemeClr val="accent1">
                        <a:lumMod val="50000"/>
                      </a:schemeClr>
                    </a:solidFill>
                    <a:latin typeface="PT Serif"/>
                    <a:sym typeface="PT Serif"/>
                  </a:rPr>
                  <a:t>All</a:t>
                </a:r>
                <a:r>
                  <a:rPr lang="en-US" sz="2200" dirty="0">
                    <a:solidFill>
                      <a:schemeClr val="accent1">
                        <a:lumMod val="50000"/>
                      </a:schemeClr>
                    </a:solidFill>
                    <a:latin typeface="PT Serif"/>
                    <a:ea typeface="PT Serif"/>
                    <a:cs typeface="PT Serif"/>
                    <a:sym typeface="PT Serif"/>
                  </a:rPr>
                  <a:t> sellers found</a:t>
                </a:r>
              </a:p>
              <a:p>
                <a:pPr marL="342900" lvl="0" indent="-342900">
                  <a:buFont typeface="Arial" panose="020B0604020202020204" pitchFamily="34" charset="0"/>
                  <a:buChar char="•"/>
                </a:pPr>
                <a:r>
                  <a:rPr lang="en-US" sz="2200" dirty="0">
                    <a:solidFill>
                      <a:schemeClr val="accent1">
                        <a:lumMod val="50000"/>
                      </a:schemeClr>
                    </a:solidFill>
                    <a:latin typeface="PT Serif"/>
                    <a:ea typeface="PT Serif"/>
                    <a:cs typeface="PT Serif"/>
                    <a:sym typeface="PT Serif"/>
                  </a:rPr>
                  <a:t>No honest party blamed</a:t>
                </a:r>
              </a:p>
            </p:txBody>
          </p:sp>
        </mc:Choice>
        <mc:Fallback xmlns="">
          <p:sp>
            <p:nvSpPr>
              <p:cNvPr id="17" name="Google Shape;518;p45">
                <a:extLst>
                  <a:ext uri="{FF2B5EF4-FFF2-40B4-BE49-F238E27FC236}">
                    <a16:creationId xmlns:a16="http://schemas.microsoft.com/office/drawing/2014/main" id="{DDE51839-4515-8BEB-0BFA-59640586A9E7}"/>
                  </a:ext>
                </a:extLst>
              </p:cNvPr>
              <p:cNvSpPr>
                <a:spLocks noRot="1" noChangeAspect="1" noMove="1" noResize="1" noEditPoints="1" noAdjustHandles="1" noChangeArrowheads="1" noChangeShapeType="1" noTextEdit="1"/>
              </p:cNvSpPr>
              <p:nvPr/>
            </p:nvSpPr>
            <p:spPr>
              <a:xfrm>
                <a:off x="6050150" y="5092396"/>
                <a:ext cx="5529969" cy="1494460"/>
              </a:xfrm>
              <a:prstGeom prst="cloud">
                <a:avLst/>
              </a:prstGeom>
              <a:blipFill>
                <a:blip r:embed="rId6"/>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47220D24-6494-FD6C-39FA-7B8E71C1090F}"/>
              </a:ext>
            </a:extLst>
          </p:cNvPr>
          <p:cNvSpPr txBox="1"/>
          <p:nvPr/>
        </p:nvSpPr>
        <p:spPr>
          <a:xfrm>
            <a:off x="7759949" y="4411696"/>
            <a:ext cx="1105555" cy="461665"/>
          </a:xfrm>
          <a:prstGeom prst="rect">
            <a:avLst/>
          </a:prstGeom>
          <a:noFill/>
        </p:spPr>
        <p:txBody>
          <a:bodyPr wrap="square" rtlCol="0">
            <a:spAutoFit/>
          </a:bodyPr>
          <a:lstStyle/>
          <a:p>
            <a:r>
              <a:rPr lang="en-US" sz="2400" dirty="0">
                <a:latin typeface="PT Serif" panose="020A0603040505020204" pitchFamily="18" charset="77"/>
              </a:rPr>
              <a:t>Goal:</a:t>
            </a:r>
          </a:p>
        </p:txBody>
      </p:sp>
      <p:cxnSp>
        <p:nvCxnSpPr>
          <p:cNvPr id="27" name="Straight Arrow Connector 26">
            <a:extLst>
              <a:ext uri="{FF2B5EF4-FFF2-40B4-BE49-F238E27FC236}">
                <a16:creationId xmlns:a16="http://schemas.microsoft.com/office/drawing/2014/main" id="{5AFA28EB-6A3E-0615-899F-62AD42327596}"/>
              </a:ext>
            </a:extLst>
          </p:cNvPr>
          <p:cNvCxnSpPr>
            <a:cxnSpLocks/>
            <a:stCxn id="31" idx="2"/>
          </p:cNvCxnSpPr>
          <p:nvPr/>
        </p:nvCxnSpPr>
        <p:spPr>
          <a:xfrm>
            <a:off x="1522125" y="3283205"/>
            <a:ext cx="906427" cy="1109652"/>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FD1DEB97-98F0-0C91-4FF5-6201B6E8BB63}"/>
                  </a:ext>
                </a:extLst>
              </p:cNvPr>
              <p:cNvSpPr/>
              <p:nvPr/>
            </p:nvSpPr>
            <p:spPr>
              <a:xfrm>
                <a:off x="2113781" y="45435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28" name="Rounded Rectangle 27">
                <a:extLst>
                  <a:ext uri="{FF2B5EF4-FFF2-40B4-BE49-F238E27FC236}">
                    <a16:creationId xmlns:a16="http://schemas.microsoft.com/office/drawing/2014/main" id="{FD1DEB97-98F0-0C91-4FF5-6201B6E8BB63}"/>
                  </a:ext>
                </a:extLst>
              </p:cNvPr>
              <p:cNvSpPr>
                <a:spLocks noRot="1" noChangeAspect="1" noMove="1" noResize="1" noEditPoints="1" noAdjustHandles="1" noChangeArrowheads="1" noChangeShapeType="1" noTextEdit="1"/>
              </p:cNvSpPr>
              <p:nvPr/>
            </p:nvSpPr>
            <p:spPr>
              <a:xfrm>
                <a:off x="2113781" y="4543597"/>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809E65-04CE-86BC-38E9-692A0FE314D3}"/>
                  </a:ext>
                </a:extLst>
              </p:cNvPr>
              <p:cNvSpPr txBox="1"/>
              <p:nvPr/>
            </p:nvSpPr>
            <p:spPr>
              <a:xfrm>
                <a:off x="3794025" y="2991290"/>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2</m:t>
                          </m:r>
                        </m:sub>
                      </m:sSub>
                    </m:oMath>
                  </m:oMathPara>
                </a14:m>
                <a:endParaRPr lang="en-US" sz="2300" dirty="0"/>
              </a:p>
            </p:txBody>
          </p:sp>
        </mc:Choice>
        <mc:Fallback xmlns="">
          <p:sp>
            <p:nvSpPr>
              <p:cNvPr id="29" name="TextBox 28">
                <a:extLst>
                  <a:ext uri="{FF2B5EF4-FFF2-40B4-BE49-F238E27FC236}">
                    <a16:creationId xmlns:a16="http://schemas.microsoft.com/office/drawing/2014/main" id="{AC809E65-04CE-86BC-38E9-692A0FE314D3}"/>
                  </a:ext>
                </a:extLst>
              </p:cNvPr>
              <p:cNvSpPr txBox="1">
                <a:spLocks noRot="1" noChangeAspect="1" noMove="1" noResize="1" noEditPoints="1" noAdjustHandles="1" noChangeArrowheads="1" noChangeShapeType="1" noTextEdit="1"/>
              </p:cNvSpPr>
              <p:nvPr/>
            </p:nvSpPr>
            <p:spPr>
              <a:xfrm>
                <a:off x="3794025" y="2991290"/>
                <a:ext cx="502382" cy="353943"/>
              </a:xfrm>
              <a:prstGeom prst="rect">
                <a:avLst/>
              </a:prstGeom>
              <a:blipFill>
                <a:blip r:embed="rId8"/>
                <a:stretch>
                  <a:fillRect l="-7317" r="-2439"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36E7DB9-E526-4546-7E5A-0B430C4B77B8}"/>
                  </a:ext>
                </a:extLst>
              </p:cNvPr>
              <p:cNvSpPr txBox="1"/>
              <p:nvPr/>
            </p:nvSpPr>
            <p:spPr>
              <a:xfrm>
                <a:off x="6296642" y="2931193"/>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3</m:t>
                          </m:r>
                        </m:sub>
                      </m:sSub>
                    </m:oMath>
                  </m:oMathPara>
                </a14:m>
                <a:endParaRPr lang="en-US" sz="2300" dirty="0"/>
              </a:p>
            </p:txBody>
          </p:sp>
        </mc:Choice>
        <mc:Fallback xmlns="">
          <p:sp>
            <p:nvSpPr>
              <p:cNvPr id="30" name="TextBox 29">
                <a:extLst>
                  <a:ext uri="{FF2B5EF4-FFF2-40B4-BE49-F238E27FC236}">
                    <a16:creationId xmlns:a16="http://schemas.microsoft.com/office/drawing/2014/main" id="{036E7DB9-E526-4546-7E5A-0B430C4B77B8}"/>
                  </a:ext>
                </a:extLst>
              </p:cNvPr>
              <p:cNvSpPr txBox="1">
                <a:spLocks noRot="1" noChangeAspect="1" noMove="1" noResize="1" noEditPoints="1" noAdjustHandles="1" noChangeArrowheads="1" noChangeShapeType="1" noTextEdit="1"/>
              </p:cNvSpPr>
              <p:nvPr/>
            </p:nvSpPr>
            <p:spPr>
              <a:xfrm>
                <a:off x="6296642" y="2931193"/>
                <a:ext cx="502382" cy="353943"/>
              </a:xfrm>
              <a:prstGeom prst="rect">
                <a:avLst/>
              </a:prstGeom>
              <a:blipFill>
                <a:blip r:embed="rId9"/>
                <a:stretch>
                  <a:fillRect l="-7317" r="-4878"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76AEC7-AB5C-E924-A1E5-82ED70A98032}"/>
                  </a:ext>
                </a:extLst>
              </p:cNvPr>
              <p:cNvSpPr txBox="1"/>
              <p:nvPr/>
            </p:nvSpPr>
            <p:spPr>
              <a:xfrm>
                <a:off x="1274333" y="2929262"/>
                <a:ext cx="495584"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1</m:t>
                          </m:r>
                        </m:sub>
                      </m:sSub>
                    </m:oMath>
                  </m:oMathPara>
                </a14:m>
                <a:endParaRPr lang="en-US" sz="2300" dirty="0"/>
              </a:p>
            </p:txBody>
          </p:sp>
        </mc:Choice>
        <mc:Fallback xmlns="">
          <p:sp>
            <p:nvSpPr>
              <p:cNvPr id="31" name="TextBox 30">
                <a:extLst>
                  <a:ext uri="{FF2B5EF4-FFF2-40B4-BE49-F238E27FC236}">
                    <a16:creationId xmlns:a16="http://schemas.microsoft.com/office/drawing/2014/main" id="{DA76AEC7-AB5C-E924-A1E5-82ED70A98032}"/>
                  </a:ext>
                </a:extLst>
              </p:cNvPr>
              <p:cNvSpPr txBox="1">
                <a:spLocks noRot="1" noChangeAspect="1" noMove="1" noResize="1" noEditPoints="1" noAdjustHandles="1" noChangeArrowheads="1" noChangeShapeType="1" noTextEdit="1"/>
              </p:cNvSpPr>
              <p:nvPr/>
            </p:nvSpPr>
            <p:spPr>
              <a:xfrm>
                <a:off x="1274333" y="2929262"/>
                <a:ext cx="495584" cy="353943"/>
              </a:xfrm>
              <a:prstGeom prst="rect">
                <a:avLst/>
              </a:prstGeom>
              <a:blipFill>
                <a:blip r:embed="rId10"/>
                <a:stretch>
                  <a:fillRect l="-10000" r="-5000"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601AC71-84DF-3BB7-A2A0-F1AFC3687612}"/>
                  </a:ext>
                </a:extLst>
              </p:cNvPr>
              <p:cNvSpPr txBox="1"/>
              <p:nvPr/>
            </p:nvSpPr>
            <p:spPr>
              <a:xfrm>
                <a:off x="9157935" y="2929262"/>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4</m:t>
                          </m:r>
                        </m:sub>
                      </m:sSub>
                    </m:oMath>
                  </m:oMathPara>
                </a14:m>
                <a:endParaRPr lang="en-US" sz="2300" dirty="0"/>
              </a:p>
            </p:txBody>
          </p:sp>
        </mc:Choice>
        <mc:Fallback xmlns="">
          <p:sp>
            <p:nvSpPr>
              <p:cNvPr id="32" name="TextBox 31">
                <a:extLst>
                  <a:ext uri="{FF2B5EF4-FFF2-40B4-BE49-F238E27FC236}">
                    <a16:creationId xmlns:a16="http://schemas.microsoft.com/office/drawing/2014/main" id="{2601AC71-84DF-3BB7-A2A0-F1AFC3687612}"/>
                  </a:ext>
                </a:extLst>
              </p:cNvPr>
              <p:cNvSpPr txBox="1">
                <a:spLocks noRot="1" noChangeAspect="1" noMove="1" noResize="1" noEditPoints="1" noAdjustHandles="1" noChangeArrowheads="1" noChangeShapeType="1" noTextEdit="1"/>
              </p:cNvSpPr>
              <p:nvPr/>
            </p:nvSpPr>
            <p:spPr>
              <a:xfrm>
                <a:off x="9157935" y="2929262"/>
                <a:ext cx="502382" cy="353943"/>
              </a:xfrm>
              <a:prstGeom prst="rect">
                <a:avLst/>
              </a:prstGeom>
              <a:blipFill>
                <a:blip r:embed="rId11"/>
                <a:stretch>
                  <a:fillRect l="-7317" r="-4878" b="-10345"/>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5668B1E5-4160-10EA-FFEA-04AE37167E0B}"/>
              </a:ext>
            </a:extLst>
          </p:cNvPr>
          <p:cNvCxnSpPr>
            <a:cxnSpLocks/>
            <a:stCxn id="29" idx="2"/>
          </p:cNvCxnSpPr>
          <p:nvPr/>
        </p:nvCxnSpPr>
        <p:spPr>
          <a:xfrm flipH="1">
            <a:off x="3150664" y="3345233"/>
            <a:ext cx="894552" cy="1039985"/>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ey box with green labels&#10;&#10;Description automatically generated">
            <a:extLst>
              <a:ext uri="{FF2B5EF4-FFF2-40B4-BE49-F238E27FC236}">
                <a16:creationId xmlns:a16="http://schemas.microsoft.com/office/drawing/2014/main" id="{7BC430BB-923D-AE66-92FE-8721D255EF94}"/>
              </a:ext>
            </a:extLst>
          </p:cNvPr>
          <p:cNvPicPr>
            <a:picLocks noChangeAspect="1"/>
          </p:cNvPicPr>
          <p:nvPr/>
        </p:nvPicPr>
        <p:blipFill>
          <a:blip r:embed="rId12"/>
          <a:stretch>
            <a:fillRect/>
          </a:stretch>
        </p:blipFill>
        <p:spPr>
          <a:xfrm>
            <a:off x="949548" y="1536168"/>
            <a:ext cx="1187983" cy="1463595"/>
          </a:xfrm>
          <a:prstGeom prst="rect">
            <a:avLst/>
          </a:prstGeom>
        </p:spPr>
      </p:pic>
      <p:pic>
        <p:nvPicPr>
          <p:cNvPr id="35" name="Picture 34" descr="A grey box with green labels&#10;&#10;Description automatically generated">
            <a:extLst>
              <a:ext uri="{FF2B5EF4-FFF2-40B4-BE49-F238E27FC236}">
                <a16:creationId xmlns:a16="http://schemas.microsoft.com/office/drawing/2014/main" id="{97247D03-79E0-B6C9-4CE4-CB8F958E1488}"/>
              </a:ext>
            </a:extLst>
          </p:cNvPr>
          <p:cNvPicPr>
            <a:picLocks noChangeAspect="1"/>
          </p:cNvPicPr>
          <p:nvPr/>
        </p:nvPicPr>
        <p:blipFill>
          <a:blip r:embed="rId12"/>
          <a:stretch>
            <a:fillRect/>
          </a:stretch>
        </p:blipFill>
        <p:spPr>
          <a:xfrm>
            <a:off x="3480214" y="1536167"/>
            <a:ext cx="1187983" cy="1463595"/>
          </a:xfrm>
          <a:prstGeom prst="rect">
            <a:avLst/>
          </a:prstGeom>
        </p:spPr>
      </p:pic>
      <p:pic>
        <p:nvPicPr>
          <p:cNvPr id="36" name="Picture 35" descr="A grey box with green labels&#10;&#10;Description automatically generated">
            <a:extLst>
              <a:ext uri="{FF2B5EF4-FFF2-40B4-BE49-F238E27FC236}">
                <a16:creationId xmlns:a16="http://schemas.microsoft.com/office/drawing/2014/main" id="{BEADB2B5-4870-6269-5304-C1898BE0A8DD}"/>
              </a:ext>
            </a:extLst>
          </p:cNvPr>
          <p:cNvPicPr>
            <a:picLocks noChangeAspect="1"/>
          </p:cNvPicPr>
          <p:nvPr/>
        </p:nvPicPr>
        <p:blipFill>
          <a:blip r:embed="rId12"/>
          <a:stretch>
            <a:fillRect/>
          </a:stretch>
        </p:blipFill>
        <p:spPr>
          <a:xfrm>
            <a:off x="5975256" y="1536166"/>
            <a:ext cx="1187983" cy="1463595"/>
          </a:xfrm>
          <a:prstGeom prst="rect">
            <a:avLst/>
          </a:prstGeom>
        </p:spPr>
      </p:pic>
      <p:pic>
        <p:nvPicPr>
          <p:cNvPr id="37" name="Picture 36" descr="A grey box with green labels&#10;&#10;Description automatically generated">
            <a:extLst>
              <a:ext uri="{FF2B5EF4-FFF2-40B4-BE49-F238E27FC236}">
                <a16:creationId xmlns:a16="http://schemas.microsoft.com/office/drawing/2014/main" id="{B2FB34DB-7867-1947-F85B-72AE5185B8C5}"/>
              </a:ext>
            </a:extLst>
          </p:cNvPr>
          <p:cNvPicPr>
            <a:picLocks noChangeAspect="1"/>
          </p:cNvPicPr>
          <p:nvPr/>
        </p:nvPicPr>
        <p:blipFill>
          <a:blip r:embed="rId12"/>
          <a:stretch>
            <a:fillRect/>
          </a:stretch>
        </p:blipFill>
        <p:spPr>
          <a:xfrm>
            <a:off x="8815135" y="1536166"/>
            <a:ext cx="1187983" cy="1463595"/>
          </a:xfrm>
          <a:prstGeom prst="rect">
            <a:avLst/>
          </a:prstGeom>
        </p:spPr>
      </p:pic>
    </p:spTree>
    <p:extLst>
      <p:ext uri="{BB962C8B-B14F-4D97-AF65-F5344CB8AC3E}">
        <p14:creationId xmlns:p14="http://schemas.microsoft.com/office/powerpoint/2010/main" val="127906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animBg="1"/>
      <p:bldP spid="18" grpId="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8A04-0091-AAA6-C009-82069B52733A}"/>
              </a:ext>
            </a:extLst>
          </p:cNvPr>
          <p:cNvSpPr>
            <a:spLocks noGrp="1"/>
          </p:cNvSpPr>
          <p:nvPr>
            <p:ph type="title"/>
          </p:nvPr>
        </p:nvSpPr>
        <p:spPr/>
        <p:txBody>
          <a:bodyPr/>
          <a:lstStyle/>
          <a:p>
            <a:r>
              <a:rPr lang="en-US" dirty="0">
                <a:latin typeface="PT Serif" panose="020A0603040505020204" pitchFamily="18" charset="77"/>
              </a:rPr>
              <a:t>Traceability for Traceable Secret Sharing</a:t>
            </a:r>
            <a:endParaRPr lang="en-US" dirty="0"/>
          </a:p>
        </p:txBody>
      </p:sp>
      <p:pic>
        <p:nvPicPr>
          <p:cNvPr id="4" name="Google Shape;504;p44" descr="A picture containing clipart&#10;&#10;Description automatically generated">
            <a:extLst>
              <a:ext uri="{FF2B5EF4-FFF2-40B4-BE49-F238E27FC236}">
                <a16:creationId xmlns:a16="http://schemas.microsoft.com/office/drawing/2014/main" id="{8A1F2B3B-53F0-9499-B82A-08FB2BE705E3}"/>
              </a:ext>
            </a:extLst>
          </p:cNvPr>
          <p:cNvPicPr preferRelativeResize="0"/>
          <p:nvPr/>
        </p:nvPicPr>
        <p:blipFill>
          <a:blip r:embed="rId3">
            <a:alphaModFix/>
          </a:blip>
          <a:stretch>
            <a:fillRect/>
          </a:stretch>
        </p:blipFill>
        <p:spPr>
          <a:xfrm>
            <a:off x="10461986" y="1054743"/>
            <a:ext cx="586443" cy="572699"/>
          </a:xfrm>
          <a:prstGeom prst="rect">
            <a:avLst/>
          </a:prstGeom>
          <a:noFill/>
          <a:ln>
            <a:noFill/>
          </a:ln>
        </p:spPr>
      </p:pic>
      <p:sp>
        <p:nvSpPr>
          <p:cNvPr id="5" name="Google Shape;505;p44">
            <a:extLst>
              <a:ext uri="{FF2B5EF4-FFF2-40B4-BE49-F238E27FC236}">
                <a16:creationId xmlns:a16="http://schemas.microsoft.com/office/drawing/2014/main" id="{89ACC239-A2CB-8142-3205-9D5B993BC23A}"/>
              </a:ext>
            </a:extLst>
          </p:cNvPr>
          <p:cNvSpPr txBox="1"/>
          <p:nvPr/>
        </p:nvSpPr>
        <p:spPr>
          <a:xfrm>
            <a:off x="2042953" y="1064796"/>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6" name="Google Shape;506;p44">
            <a:extLst>
              <a:ext uri="{FF2B5EF4-FFF2-40B4-BE49-F238E27FC236}">
                <a16:creationId xmlns:a16="http://schemas.microsoft.com/office/drawing/2014/main" id="{7FFE20B8-2E7B-09A2-7A10-861EC4A555C8}"/>
              </a:ext>
            </a:extLst>
          </p:cNvPr>
          <p:cNvSpPr txBox="1"/>
          <p:nvPr/>
        </p:nvSpPr>
        <p:spPr>
          <a:xfrm>
            <a:off x="8954390" y="1064796"/>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7" name="Google Shape;485;p44">
                <a:extLst>
                  <a:ext uri="{FF2B5EF4-FFF2-40B4-BE49-F238E27FC236}">
                    <a16:creationId xmlns:a16="http://schemas.microsoft.com/office/drawing/2014/main" id="{D4A32B8D-5F03-5110-A40E-6C77DC5B8471}"/>
                  </a:ext>
                </a:extLst>
              </p:cNvPr>
              <p:cNvSpPr txBox="1"/>
              <p:nvPr/>
            </p:nvSpPr>
            <p:spPr>
              <a:xfrm>
                <a:off x="7176014" y="1316481"/>
                <a:ext cx="1027050" cy="553968"/>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𝑛</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𝑡</m:t>
                      </m:r>
                      <m:r>
                        <a:rPr lang="en-US" sz="2400" b="0" i="1" smtClean="0">
                          <a:latin typeface="Cambria Math" panose="02040503050406030204" pitchFamily="18" charset="0"/>
                          <a:ea typeface="PT Serif"/>
                          <a:cs typeface="PT Serif"/>
                          <a:sym typeface="PT Serif"/>
                        </a:rPr>
                        <m:t> ,</m:t>
                      </m:r>
                      <m:r>
                        <a:rPr lang="en" sz="2400" i="1" smtClean="0">
                          <a:latin typeface="Cambria Math" panose="02040503050406030204" pitchFamily="18" charset="0"/>
                          <a:ea typeface="Cambria Math" panose="02040503050406030204" pitchFamily="18" charset="0"/>
                        </a:rPr>
                        <m:t>ℐ</m:t>
                      </m:r>
                    </m:oMath>
                  </m:oMathPara>
                </a14:m>
                <a:endParaRPr lang="en" sz="2400" dirty="0">
                  <a:latin typeface="PT Serif"/>
                  <a:ea typeface="PT Serif"/>
                  <a:cs typeface="PT Serif"/>
                  <a:sym typeface="PT Serif"/>
                </a:endParaRPr>
              </a:p>
            </p:txBody>
          </p:sp>
        </mc:Choice>
        <mc:Fallback xmlns="">
          <p:sp>
            <p:nvSpPr>
              <p:cNvPr id="7" name="Google Shape;485;p44">
                <a:extLst>
                  <a:ext uri="{FF2B5EF4-FFF2-40B4-BE49-F238E27FC236}">
                    <a16:creationId xmlns:a16="http://schemas.microsoft.com/office/drawing/2014/main" id="{D4A32B8D-5F03-5110-A40E-6C77DC5B8471}"/>
                  </a:ext>
                </a:extLst>
              </p:cNvPr>
              <p:cNvSpPr txBox="1">
                <a:spLocks noRot="1" noChangeAspect="1" noMove="1" noResize="1" noEditPoints="1" noAdjustHandles="1" noChangeArrowheads="1" noChangeShapeType="1" noTextEdit="1"/>
              </p:cNvSpPr>
              <p:nvPr/>
            </p:nvSpPr>
            <p:spPr>
              <a:xfrm>
                <a:off x="7176014" y="1316481"/>
                <a:ext cx="1027050" cy="553968"/>
              </a:xfrm>
              <a:prstGeom prst="rect">
                <a:avLst/>
              </a:prstGeom>
              <a:blipFill>
                <a:blip r:embed="rId4"/>
                <a:stretch>
                  <a:fillRect b="-8889"/>
                </a:stretch>
              </a:blipFill>
              <a:ln>
                <a:noFill/>
              </a:ln>
            </p:spPr>
            <p:txBody>
              <a:bodyPr/>
              <a:lstStyle/>
              <a:p>
                <a:r>
                  <a:rPr lang="en-US">
                    <a:noFill/>
                  </a:rPr>
                  <a:t> </a:t>
                </a:r>
              </a:p>
            </p:txBody>
          </p:sp>
        </mc:Fallback>
      </mc:AlternateContent>
      <p:cxnSp>
        <p:nvCxnSpPr>
          <p:cNvPr id="8" name="Google Shape;484;p44">
            <a:extLst>
              <a:ext uri="{FF2B5EF4-FFF2-40B4-BE49-F238E27FC236}">
                <a16:creationId xmlns:a16="http://schemas.microsoft.com/office/drawing/2014/main" id="{62E220DE-6872-2F9C-F77B-9CAB1DD8A908}"/>
              </a:ext>
            </a:extLst>
          </p:cNvPr>
          <p:cNvCxnSpPr>
            <a:cxnSpLocks/>
          </p:cNvCxnSpPr>
          <p:nvPr/>
        </p:nvCxnSpPr>
        <p:spPr>
          <a:xfrm flipH="1">
            <a:off x="6490689" y="1736901"/>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 name="Google Shape;478;p43">
                <a:extLst>
                  <a:ext uri="{FF2B5EF4-FFF2-40B4-BE49-F238E27FC236}">
                    <a16:creationId xmlns:a16="http://schemas.microsoft.com/office/drawing/2014/main" id="{A3D0F3BE-5010-885A-B1BF-9001A9888352}"/>
                  </a:ext>
                </a:extLst>
              </p:cNvPr>
              <p:cNvSpPr txBox="1">
                <a:spLocks/>
              </p:cNvSpPr>
              <p:nvPr/>
            </p:nvSpPr>
            <p:spPr>
              <a:xfrm>
                <a:off x="366566" y="1572842"/>
                <a:ext cx="6275060" cy="160536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𝑠</m:t>
                    </m:r>
                    <m:r>
                      <a:rPr lang="en-US" sz="2400" b="0" i="1" smtClean="0">
                        <a:solidFill>
                          <a:schemeClr val="bg2">
                            <a:lumMod val="25000"/>
                          </a:schemeClr>
                        </a:solidFill>
                        <a:latin typeface="Cambria Math" panose="02040503050406030204" pitchFamily="18" charset="0"/>
                        <a:ea typeface="PT Serif"/>
                        <a:cs typeface="PT Serif"/>
                        <a:sym typeface="PT Serif"/>
                      </a:rPr>
                      <m:t>←</m:t>
                    </m:r>
                  </m:oMath>
                </a14:m>
                <a:r>
                  <a:rPr lang="en-US" sz="2000" b="0" dirty="0">
                    <a:solidFill>
                      <a:schemeClr val="bg2">
                        <a:lumMod val="25000"/>
                      </a:schemeClr>
                    </a:solidFill>
                    <a:latin typeface="Cambria Math" panose="02040503050406030204" pitchFamily="18" charset="0"/>
                    <a:ea typeface="PT Serif"/>
                    <a:cs typeface="PT Serif"/>
                    <a:sym typeface="PT Serif"/>
                  </a:rPr>
                  <a:t>$</a:t>
                </a:r>
                <a:r>
                  <a:rPr lang="en-US" sz="2400" b="0" dirty="0">
                    <a:solidFill>
                      <a:schemeClr val="bg2">
                        <a:lumMod val="25000"/>
                      </a:schemeClr>
                    </a:solidFill>
                    <a:latin typeface="Cambria Math" panose="02040503050406030204" pitchFamily="18" charset="0"/>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Cambria Math" panose="02040503050406030204" pitchFamily="18" charset="0"/>
                        <a:cs typeface="PT Serif"/>
                        <a:sym typeface="PT Serif"/>
                      </a:rPr>
                      <m:t>𝒮</m:t>
                    </m:r>
                    <m:r>
                      <a:rPr lang="en-US" sz="2400" b="0" i="1" smtClean="0">
                        <a:solidFill>
                          <a:schemeClr val="bg2">
                            <a:lumMod val="25000"/>
                          </a:schemeClr>
                        </a:solidFill>
                        <a:latin typeface="Cambria Math" panose="02040503050406030204" pitchFamily="18" charset="0"/>
                        <a:ea typeface="Cambria Math" panose="02040503050406030204" pitchFamily="18" charset="0"/>
                        <a:cs typeface="PT Serif"/>
                        <a:sym typeface="PT Serif"/>
                      </a:rPr>
                      <m:t> ,  </m:t>
                    </m:r>
                    <m:r>
                      <a:rPr lang="en-US" sz="2400" b="0" i="1" smtClean="0">
                        <a:solidFill>
                          <a:schemeClr val="bg2">
                            <a:lumMod val="25000"/>
                          </a:schemeClr>
                        </a:solidFill>
                        <a:latin typeface="Cambria Math" panose="02040503050406030204" pitchFamily="18" charset="0"/>
                        <a:ea typeface="Cambria Math" panose="02040503050406030204" pitchFamily="18" charset="0"/>
                        <a:cs typeface="PT Serif"/>
                        <a:sym typeface="PT Serif"/>
                      </a:rPr>
                      <m:t>𝜌</m:t>
                    </m:r>
                    <m:r>
                      <a:rPr lang="en-US" sz="2400" b="0" i="1" smtClean="0">
                        <a:solidFill>
                          <a:schemeClr val="bg2">
                            <a:lumMod val="25000"/>
                          </a:schemeClr>
                        </a:solidFill>
                        <a:latin typeface="Cambria Math" panose="02040503050406030204" pitchFamily="18" charset="0"/>
                        <a:ea typeface="Cambria Math" panose="02040503050406030204" pitchFamily="18" charset="0"/>
                        <a:cs typeface="PT Serif"/>
                        <a:sym typeface="PT Serif"/>
                      </a:rPr>
                      <m:t>←</m:t>
                    </m:r>
                  </m:oMath>
                </a14:m>
                <a:r>
                  <a:rPr lang="en-US" sz="2000" dirty="0">
                    <a:solidFill>
                      <a:schemeClr val="bg2">
                        <a:lumMod val="25000"/>
                      </a:schemeClr>
                    </a:solidFill>
                    <a:latin typeface="Cambria Math" panose="02040503050406030204" pitchFamily="18" charset="0"/>
                    <a:ea typeface="PT Serif"/>
                    <a:cs typeface="PT Serif"/>
                    <a:sym typeface="PT Serif"/>
                  </a:rPr>
                  <a:t>$ </a:t>
                </a:r>
                <a14:m>
                  <m:oMath xmlns:m="http://schemas.openxmlformats.org/officeDocument/2006/math">
                    <m:sSup>
                      <m:sSupPr>
                        <m:ctrlPr>
                          <a:rPr lang="en-US" sz="2400" b="0" i="1" smtClean="0">
                            <a:solidFill>
                              <a:schemeClr val="bg2">
                                <a:lumMod val="25000"/>
                              </a:schemeClr>
                            </a:solidFill>
                            <a:latin typeface="Cambria Math" panose="02040503050406030204" pitchFamily="18" charset="0"/>
                            <a:ea typeface="PT Serif"/>
                            <a:cs typeface="PT Serif"/>
                            <a:sym typeface="PT Serif"/>
                          </a:rPr>
                        </m:ctrlPr>
                      </m:sSupPr>
                      <m:e>
                        <m:d>
                          <m:dPr>
                            <m:begChr m:val="{"/>
                            <m:endChr m:val="}"/>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0,1</m:t>
                            </m:r>
                          </m:e>
                        </m:d>
                      </m:e>
                      <m:sup>
                        <m:r>
                          <a:rPr lang="en-US" sz="2400" b="0" i="1" smtClean="0">
                            <a:solidFill>
                              <a:schemeClr val="bg2">
                                <a:lumMod val="25000"/>
                              </a:schemeClr>
                            </a:solidFill>
                            <a:latin typeface="Cambria Math" panose="02040503050406030204" pitchFamily="18" charset="0"/>
                            <a:ea typeface="PT Serif"/>
                            <a:cs typeface="PT Serif"/>
                            <a:sym typeface="PT Serif"/>
                          </a:rPr>
                          <m:t>𝜅</m:t>
                        </m:r>
                      </m:sup>
                    </m:s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𝑓</m:t>
                    </m:r>
                    <m:r>
                      <a:rPr lang="en-US" sz="2400" b="0" i="1" smtClean="0">
                        <a:solidFill>
                          <a:schemeClr val="bg2">
                            <a:lumMod val="25000"/>
                          </a:schemeClr>
                        </a:solidFill>
                        <a:latin typeface="Cambria Math" panose="02040503050406030204" pitchFamily="18" charset="0"/>
                        <a:ea typeface="PT Serif"/>
                        <a:cs typeface="PT Serif"/>
                        <a:sym typeface="PT Serif"/>
                      </a:rPr>
                      <m:t>←|</m:t>
                    </m:r>
                    <m:r>
                      <a:rPr lang="en" sz="2400" i="1">
                        <a:latin typeface="Cambria Math" panose="02040503050406030204" pitchFamily="18" charset="0"/>
                        <a:ea typeface="Cambria Math" panose="02040503050406030204" pitchFamily="18" charset="0"/>
                      </a:rPr>
                      <m:t>ℐ</m:t>
                    </m:r>
                    <m:r>
                      <a:rPr lang="en-US" sz="2400" b="0" i="1" smtClean="0">
                        <a:solidFill>
                          <a:schemeClr val="bg2">
                            <a:lumMod val="25000"/>
                          </a:schemeClr>
                        </a:solidFill>
                        <a:latin typeface="Cambria Math" panose="02040503050406030204" pitchFamily="18" charset="0"/>
                        <a:ea typeface="PT Serif"/>
                        <a:cs typeface="PT Serif"/>
                        <a:sym typeface="PT Serif"/>
                      </a:rPr>
                      <m:t>|</m:t>
                    </m:r>
                  </m:oMath>
                </a14:m>
                <a:endParaRPr lang="en-US" sz="2400" dirty="0">
                  <a:solidFill>
                    <a:schemeClr val="bg2">
                      <a:lumMod val="25000"/>
                    </a:schemeClr>
                  </a:solidFill>
                  <a:latin typeface="Cambria Math" panose="02040503050406030204" pitchFamily="18" charset="0"/>
                  <a:ea typeface="PT Serif"/>
                  <a:cs typeface="PT Serif"/>
                  <a:sym typeface="PT Serif"/>
                </a:endParaRPr>
              </a:p>
              <a:p>
                <a:pPr>
                  <a:lnSpc>
                    <a:spcPct val="13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m:t>
                    </m:r>
                    <m:d>
                      <m:dPr>
                        <m:begChr m:val="["/>
                        <m:endChr m:val="]"/>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𝑛</m:t>
                        </m:r>
                      </m:e>
                    </m:d>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𝑣</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h</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latin typeface="PT Serif" panose="020A0603040505020204" pitchFamily="18" charset="77"/>
                  </a:rPr>
                  <a:t>  ←</a:t>
                </a:r>
                <a:r>
                  <a:rPr lang="en" sz="2000" dirty="0">
                    <a:latin typeface="PT Serif" panose="020A0603040505020204" pitchFamily="18" charset="77"/>
                  </a:rPr>
                  <a:t>$</a:t>
                </a:r>
                <a:r>
                  <a:rPr lang="en" sz="2400" dirty="0">
                    <a:latin typeface="PT Serif" panose="020A0603040505020204" pitchFamily="18" charset="77"/>
                  </a:rPr>
                  <a:t>   Share(</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𝑠</m:t>
                    </m:r>
                    <m:r>
                      <a:rPr lang="en-US" sz="2400" b="0" i="0" smtClean="0">
                        <a:latin typeface="Cambria Math" panose="02040503050406030204" pitchFamily="18" charset="0"/>
                      </a:rPr>
                      <m:t>,</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m:t>
                    </m:r>
                    <m:r>
                      <a:rPr lang="en-US" sz="2400" b="0" i="1" smtClean="0">
                        <a:latin typeface="Cambria Math" panose="02040503050406030204" pitchFamily="18" charset="0"/>
                      </a:rPr>
                      <m:t>𝜌</m:t>
                    </m:r>
                    <m:r>
                      <a:rPr lang="en-US" sz="2400" b="0" i="1" smtClean="0">
                        <a:latin typeface="Cambria Math" panose="02040503050406030204" pitchFamily="18" charset="0"/>
                      </a:rPr>
                      <m:t> </m:t>
                    </m:r>
                  </m:oMath>
                </a14:m>
                <a:r>
                  <a:rPr lang="en" sz="2400" dirty="0">
                    <a:latin typeface="PT Serif" panose="020A0603040505020204" pitchFamily="18" charset="77"/>
                  </a:rPr>
                  <a:t>)</a:t>
                </a:r>
              </a:p>
            </p:txBody>
          </p:sp>
        </mc:Choice>
        <mc:Fallback>
          <p:sp>
            <p:nvSpPr>
              <p:cNvPr id="9" name="Google Shape;478;p43">
                <a:extLst>
                  <a:ext uri="{FF2B5EF4-FFF2-40B4-BE49-F238E27FC236}">
                    <a16:creationId xmlns:a16="http://schemas.microsoft.com/office/drawing/2014/main" id="{A3D0F3BE-5010-885A-B1BF-9001A9888352}"/>
                  </a:ext>
                </a:extLst>
              </p:cNvPr>
              <p:cNvSpPr txBox="1">
                <a:spLocks noRot="1" noChangeAspect="1" noMove="1" noResize="1" noEditPoints="1" noAdjustHandles="1" noChangeArrowheads="1" noChangeShapeType="1" noTextEdit="1"/>
              </p:cNvSpPr>
              <p:nvPr/>
            </p:nvSpPr>
            <p:spPr>
              <a:xfrm>
                <a:off x="366566" y="1572842"/>
                <a:ext cx="6275060" cy="1605361"/>
              </a:xfrm>
              <a:prstGeom prst="rect">
                <a:avLst/>
              </a:prstGeom>
              <a:blipFill>
                <a:blip r:embed="rId5"/>
                <a:stretch>
                  <a:fillRect r="-1008"/>
                </a:stretch>
              </a:blipFill>
            </p:spPr>
            <p:txBody>
              <a:bodyPr/>
              <a:lstStyle/>
              <a:p>
                <a:r>
                  <a:rPr lang="en-US">
                    <a:noFill/>
                  </a:rPr>
                  <a:t> </a:t>
                </a:r>
              </a:p>
            </p:txBody>
          </p:sp>
        </mc:Fallback>
      </mc:AlternateContent>
      <p:cxnSp>
        <p:nvCxnSpPr>
          <p:cNvPr id="14" name="Google Shape;492;p44">
            <a:extLst>
              <a:ext uri="{FF2B5EF4-FFF2-40B4-BE49-F238E27FC236}">
                <a16:creationId xmlns:a16="http://schemas.microsoft.com/office/drawing/2014/main" id="{64B0B42E-5EC9-0CC5-B7CC-B617F29F5B8B}"/>
              </a:ext>
            </a:extLst>
          </p:cNvPr>
          <p:cNvCxnSpPr>
            <a:cxnSpLocks/>
          </p:cNvCxnSpPr>
          <p:nvPr/>
        </p:nvCxnSpPr>
        <p:spPr>
          <a:xfrm>
            <a:off x="6448740" y="299951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5" name="Google Shape;493;p44">
                <a:extLst>
                  <a:ext uri="{FF2B5EF4-FFF2-40B4-BE49-F238E27FC236}">
                    <a16:creationId xmlns:a16="http://schemas.microsoft.com/office/drawing/2014/main" id="{2FE2DB3A-B53E-9FA6-CD20-1D4D1F541EA1}"/>
                  </a:ext>
                </a:extLst>
              </p:cNvPr>
              <p:cNvSpPr txBox="1"/>
              <p:nvPr/>
            </p:nvSpPr>
            <p:spPr>
              <a:xfrm>
                <a:off x="7176014" y="2487780"/>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15" name="Google Shape;493;p44">
                <a:extLst>
                  <a:ext uri="{FF2B5EF4-FFF2-40B4-BE49-F238E27FC236}">
                    <a16:creationId xmlns:a16="http://schemas.microsoft.com/office/drawing/2014/main" id="{2FE2DB3A-B53E-9FA6-CD20-1D4D1F541EA1}"/>
                  </a:ext>
                </a:extLst>
              </p:cNvPr>
              <p:cNvSpPr txBox="1">
                <a:spLocks noRot="1" noChangeAspect="1" noMove="1" noResize="1" noEditPoints="1" noAdjustHandles="1" noChangeArrowheads="1" noChangeShapeType="1" noTextEdit="1"/>
              </p:cNvSpPr>
              <p:nvPr/>
            </p:nvSpPr>
            <p:spPr>
              <a:xfrm>
                <a:off x="7176014" y="2487780"/>
                <a:ext cx="1498051" cy="545440"/>
              </a:xfrm>
              <a:prstGeom prst="rect">
                <a:avLst/>
              </a:prstGeom>
              <a:blipFill>
                <a:blip r:embed="rId6"/>
                <a:stretch>
                  <a:fillRect b="-11111"/>
                </a:stretch>
              </a:blipFill>
              <a:ln>
                <a:noFill/>
              </a:ln>
            </p:spPr>
            <p:txBody>
              <a:bodyPr/>
              <a:lstStyle/>
              <a:p>
                <a:r>
                  <a:rPr lang="en-US">
                    <a:noFill/>
                  </a:rPr>
                  <a:t> </a:t>
                </a:r>
              </a:p>
            </p:txBody>
          </p:sp>
        </mc:Fallback>
      </mc:AlternateContent>
      <p:cxnSp>
        <p:nvCxnSpPr>
          <p:cNvPr id="16" name="Google Shape;499;p44">
            <a:extLst>
              <a:ext uri="{FF2B5EF4-FFF2-40B4-BE49-F238E27FC236}">
                <a16:creationId xmlns:a16="http://schemas.microsoft.com/office/drawing/2014/main" id="{8919EC89-FCAF-266B-2C65-2C9C2D5FC26C}"/>
              </a:ext>
            </a:extLst>
          </p:cNvPr>
          <p:cNvCxnSpPr>
            <a:cxnSpLocks/>
          </p:cNvCxnSpPr>
          <p:nvPr/>
        </p:nvCxnSpPr>
        <p:spPr>
          <a:xfrm flipH="1">
            <a:off x="6468311" y="3705919"/>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 name="Google Shape;500;p44">
                <a:extLst>
                  <a:ext uri="{FF2B5EF4-FFF2-40B4-BE49-F238E27FC236}">
                    <a16:creationId xmlns:a16="http://schemas.microsoft.com/office/drawing/2014/main" id="{4AADF73D-A1B8-4D39-83F8-1D352D4C993B}"/>
                  </a:ext>
                </a:extLst>
              </p:cNvPr>
              <p:cNvSpPr txBox="1"/>
              <p:nvPr/>
            </p:nvSpPr>
            <p:spPr>
              <a:xfrm>
                <a:off x="7401124" y="3227264"/>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m:rPr>
                        <m:sty m:val="p"/>
                      </m:rPr>
                      <a:rPr lang="en-US" sz="2400" b="0" i="0" smtClean="0">
                        <a:solidFill>
                          <a:schemeClr val="tx1"/>
                        </a:solidFill>
                        <a:latin typeface="Cambria Math" panose="02040503050406030204" pitchFamily="18" charset="0"/>
                      </a:rPr>
                      <m:t>R</m:t>
                    </m:r>
                  </m:oMath>
                </a14:m>
                <a:endParaRPr sz="2400" dirty="0">
                  <a:solidFill>
                    <a:srgbClr val="980000"/>
                  </a:solidFill>
                </a:endParaRPr>
              </a:p>
            </p:txBody>
          </p:sp>
        </mc:Choice>
        <mc:Fallback xmlns="">
          <p:sp>
            <p:nvSpPr>
              <p:cNvPr id="17" name="Google Shape;500;p44">
                <a:extLst>
                  <a:ext uri="{FF2B5EF4-FFF2-40B4-BE49-F238E27FC236}">
                    <a16:creationId xmlns:a16="http://schemas.microsoft.com/office/drawing/2014/main" id="{4AADF73D-A1B8-4D39-83F8-1D352D4C993B}"/>
                  </a:ext>
                </a:extLst>
              </p:cNvPr>
              <p:cNvSpPr txBox="1">
                <a:spLocks noRot="1" noChangeAspect="1" noMove="1" noResize="1" noEditPoints="1" noAdjustHandles="1" noChangeArrowheads="1" noChangeShapeType="1" noTextEdit="1"/>
              </p:cNvSpPr>
              <p:nvPr/>
            </p:nvSpPr>
            <p:spPr>
              <a:xfrm>
                <a:off x="7401124" y="3227264"/>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02DFC97-B589-B097-0B97-F191991C7FAC}"/>
                  </a:ext>
                </a:extLst>
              </p:cNvPr>
              <p:cNvSpPr txBox="1"/>
              <p:nvPr/>
            </p:nvSpPr>
            <p:spPr>
              <a:xfrm>
                <a:off x="1272187" y="3630713"/>
                <a:ext cx="4451503" cy="524311"/>
              </a:xfrm>
              <a:prstGeom prst="rect">
                <a:avLst/>
              </a:prstGeom>
              <a:noFill/>
            </p:spPr>
            <p:txBody>
              <a:bodyPr wrap="square">
                <a:spAutoFit/>
              </a:bodyPr>
              <a:lstStyle/>
              <a:p>
                <a:pP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a14:m>
                <a:r>
                  <a:rPr lang="en-US" sz="2000" dirty="0">
                    <a:latin typeface="PT Serif" panose="020A0603040505020204" pitchFamily="18" charset="77"/>
                    <a:ea typeface="Cambria Math" panose="02040503050406030204" pitchFamily="18" charset="0"/>
                  </a:rPr>
                  <a:t>$</a:t>
                </a:r>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b="0" i="0" smtClean="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Trace</m:t>
                        </m:r>
                      </m:e>
                      <m:sup>
                        <m:r>
                          <a:rPr lang="en-US" sz="2400">
                            <a:latin typeface="Cambria Math" panose="02040503050406030204" pitchFamily="18" charset="0"/>
                            <a:ea typeface="Cambria Math" panose="02040503050406030204" pitchFamily="18" charset="0"/>
                          </a:rPr>
                          <m:t> </m:t>
                        </m:r>
                        <m:r>
                          <m:rPr>
                            <m:sty m:val="p"/>
                          </m:rPr>
                          <a:rPr lang="en-US" sz="2400">
                            <a:solidFill>
                              <a:schemeClr val="bg2">
                                <a:lumMod val="25000"/>
                              </a:schemeClr>
                            </a:solidFill>
                            <a:latin typeface="Cambria Math" panose="02040503050406030204" pitchFamily="18" charset="0"/>
                            <a:ea typeface="PT Serif"/>
                            <a:cs typeface="PT Serif"/>
                            <a:sym typeface="PT Serif"/>
                          </a:rPr>
                          <m:t>R</m:t>
                        </m:r>
                        <m:r>
                          <a:rPr lang="en-US" sz="2400">
                            <a:solidFill>
                              <a:schemeClr val="bg2">
                                <a:lumMod val="25000"/>
                              </a:schemeClr>
                            </a:solidFill>
                            <a:latin typeface="Cambria Math" panose="02040503050406030204" pitchFamily="18" charset="0"/>
                            <a:ea typeface="PT Serif"/>
                            <a:cs typeface="PT Serif"/>
                            <a:sym typeface="PT Serif"/>
                          </a:rPr>
                          <m:t>(·)</m:t>
                        </m:r>
                      </m:sup>
                    </m:sSup>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 </m:t>
                                </m:r>
                                <m:r>
                                  <a:rPr lang="en-US" sz="2400" i="1">
                                    <a:latin typeface="Cambria Math" panose="02040503050406030204" pitchFamily="18" charset="0"/>
                                  </a:rPr>
                                  <m:t>𝑡</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r>
                                  <a:rPr lang="en-US" sz="2400" i="1">
                                    <a:latin typeface="Cambria Math" panose="02040503050406030204" pitchFamily="18" charset="0"/>
                                  </a:rPr>
                                  <m:t> </m:t>
                                </m:r>
                              </m:e>
                            </m:d>
                          </m:e>
                          <m:sub>
                            <m:r>
                              <a:rPr lang="en-US" sz="2400" i="1">
                                <a:latin typeface="Cambria Math" panose="02040503050406030204" pitchFamily="18" charset="0"/>
                              </a:rPr>
                              <m:t> </m:t>
                            </m:r>
                            <m:r>
                              <a:rPr lang="en-US" sz="2400" i="1">
                                <a:latin typeface="Cambria Math" panose="02040503050406030204" pitchFamily="18" charset="0"/>
                              </a:rPr>
                              <m:t>𝑖</m:t>
                            </m:r>
                            <m:r>
                              <a:rPr lang="en-US" sz="2400" i="1">
                                <a:latin typeface="Cambria Math" panose="02040503050406030204" pitchFamily="18" charset="0"/>
                              </a:rPr>
                              <m:t> ∈ [</m:t>
                            </m:r>
                            <m:r>
                              <a:rPr lang="en-US" sz="2400" i="1">
                                <a:latin typeface="Cambria Math" panose="02040503050406030204" pitchFamily="18" charset="0"/>
                              </a:rPr>
                              <m:t>𝑛</m:t>
                            </m:r>
                            <m:r>
                              <a:rPr lang="en-US" sz="2400" i="1">
                                <a:latin typeface="Cambria Math" panose="02040503050406030204" pitchFamily="18" charset="0"/>
                              </a:rPr>
                              <m:t>]</m:t>
                            </m:r>
                          </m:sub>
                        </m:sSub>
                      </m:e>
                    </m:d>
                  </m:oMath>
                </a14:m>
                <a:endParaRPr lang="en-US" sz="2400" dirty="0"/>
              </a:p>
            </p:txBody>
          </p:sp>
        </mc:Choice>
        <mc:Fallback>
          <p:sp>
            <p:nvSpPr>
              <p:cNvPr id="18" name="TextBox 17">
                <a:extLst>
                  <a:ext uri="{FF2B5EF4-FFF2-40B4-BE49-F238E27FC236}">
                    <a16:creationId xmlns:a16="http://schemas.microsoft.com/office/drawing/2014/main" id="{202DFC97-B589-B097-0B97-F191991C7FAC}"/>
                  </a:ext>
                </a:extLst>
              </p:cNvPr>
              <p:cNvSpPr txBox="1">
                <a:spLocks noRot="1" noChangeAspect="1" noMove="1" noResize="1" noEditPoints="1" noAdjustHandles="1" noChangeArrowheads="1" noChangeShapeType="1" noTextEdit="1"/>
              </p:cNvSpPr>
              <p:nvPr/>
            </p:nvSpPr>
            <p:spPr>
              <a:xfrm>
                <a:off x="1272187" y="3630713"/>
                <a:ext cx="4451503" cy="524311"/>
              </a:xfrm>
              <a:prstGeom prst="rect">
                <a:avLst/>
              </a:prstGeom>
              <a:blipFill>
                <a:blip r:embed="rId8"/>
                <a:stretch>
                  <a:fillRect l="-285" b="-1190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E552282-999F-B502-8E20-24E1EA4EBC2F}"/>
              </a:ext>
            </a:extLst>
          </p:cNvPr>
          <p:cNvSpPr/>
          <p:nvPr/>
        </p:nvSpPr>
        <p:spPr>
          <a:xfrm>
            <a:off x="0" y="4170956"/>
            <a:ext cx="12192000" cy="2687044"/>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38F9B43-09F8-AE59-E6FF-EF60B71BF1A1}"/>
                  </a:ext>
                </a:extLst>
              </p:cNvPr>
              <p:cNvSpPr txBox="1"/>
              <p:nvPr/>
            </p:nvSpPr>
            <p:spPr>
              <a:xfrm>
                <a:off x="35454" y="4191690"/>
                <a:ext cx="11447985" cy="1867371"/>
              </a:xfrm>
              <a:prstGeom prst="rect">
                <a:avLst/>
              </a:prstGeom>
              <a:noFill/>
              <a:ln>
                <a:noFill/>
              </a:ln>
            </p:spPr>
            <p:txBody>
              <a:bodyPr wrap="square" rtlCol="0">
                <a:spAutoFit/>
              </a:bodyPr>
              <a:lstStyle/>
              <a:p>
                <a:pPr>
                  <a:lnSpc>
                    <a:spcPct val="120000"/>
                  </a:lnSpc>
                </a:pPr>
                <a:r>
                  <a:rPr lang="en-US" sz="2600" dirty="0">
                    <a:solidFill>
                      <a:schemeClr val="bg2">
                        <a:lumMod val="25000"/>
                      </a:schemeClr>
                    </a:solidFill>
                    <a:latin typeface="PT Serif" panose="020A0603040505020204" pitchFamily="18" charset="77"/>
                  </a:rPr>
                  <a:t>Adv wins if:</a:t>
                </a:r>
              </a:p>
              <a:p>
                <a:pPr>
                  <a:lnSpc>
                    <a:spcPct val="120000"/>
                  </a:lnSpc>
                </a:pPr>
                <a:r>
                  <a:rPr lang="en-US" dirty="0">
                    <a:solidFill>
                      <a:schemeClr val="bg2">
                        <a:lumMod val="25000"/>
                      </a:schemeClr>
                    </a:solidFill>
                    <a:latin typeface="PT Serif" panose="020A0603040505020204" pitchFamily="18" charset="77"/>
                  </a:rPr>
                  <a:t> </a:t>
                </a:r>
                <a:endParaRPr lang="en-US" sz="2600" dirty="0">
                  <a:solidFill>
                    <a:schemeClr val="bg2">
                      <a:lumMod val="25000"/>
                    </a:schemeClr>
                  </a:solidFill>
                  <a:latin typeface="PT Serif" panose="020A0603040505020204" pitchFamily="18" charset="77"/>
                </a:endParaRPr>
              </a:p>
              <a:p>
                <a:pPr>
                  <a:lnSpc>
                    <a:spcPct val="120000"/>
                  </a:lnSpc>
                </a:pPr>
                <a:r>
                  <a:rPr lang="en-US" sz="2600" dirty="0">
                    <a:solidFill>
                      <a:schemeClr val="bg2">
                        <a:lumMod val="25000"/>
                      </a:schemeClr>
                    </a:solidFill>
                    <a:latin typeface="PT Serif" panose="020A0603040505020204" pitchFamily="18" charset="77"/>
                  </a:rPr>
                  <a:t>1.</a:t>
                </a:r>
                <a:r>
                  <a:rPr lang="en-US" sz="2600" dirty="0">
                    <a:solidFill>
                      <a:schemeClr val="bg2">
                        <a:lumMod val="25000"/>
                      </a:schemeClr>
                    </a:solidFill>
                    <a:ea typeface="Cambria Math" panose="02040503050406030204" pitchFamily="18" charset="0"/>
                  </a:rPr>
                  <a:t>     								                   </a:t>
                </a:r>
                <a:r>
                  <a:rPr lang="en-US" sz="2400" dirty="0">
                    <a:solidFill>
                      <a:schemeClr val="bg2">
                        <a:lumMod val="25000"/>
                      </a:schemeClr>
                    </a:solidFill>
                    <a:latin typeface="PT Serif" panose="020A0603040505020204" pitchFamily="18" charset="77"/>
                  </a:rPr>
                  <a:t>AND    </a:t>
                </a:r>
                <a:r>
                  <a:rPr lang="en-US" sz="2600" dirty="0">
                    <a:solidFill>
                      <a:schemeClr val="bg2">
                        <a:lumMod val="25000"/>
                      </a:schemeClr>
                    </a:solidFill>
                    <a:latin typeface="PT Serif" panose="020A0603040505020204" pitchFamily="18" charset="77"/>
                    <a:ea typeface="PT Serif"/>
                    <a:cs typeface="PT Serif"/>
                    <a:sym typeface="PT Serif"/>
                  </a:rPr>
                  <a:t>2.   </a:t>
                </a:r>
                <a14:m>
                  <m:oMath xmlns:m="http://schemas.openxmlformats.org/officeDocument/2006/math">
                    <m:sSup>
                      <m:sSupPr>
                        <m:ctrlPr>
                          <a:rPr lang="en-US" sz="2600" i="1">
                            <a:latin typeface="Cambria Math" panose="02040503050406030204" pitchFamily="18" charset="0"/>
                            <a:ea typeface="Cambria Math" panose="02040503050406030204" pitchFamily="18" charset="0"/>
                          </a:rPr>
                        </m:ctrlPr>
                      </m:sSupPr>
                      <m:e>
                        <m:r>
                          <a:rPr lang="en" sz="2600" i="1">
                            <a:latin typeface="Cambria Math" panose="02040503050406030204" pitchFamily="18" charset="0"/>
                            <a:ea typeface="Cambria Math" panose="02040503050406030204" pitchFamily="18" charset="0"/>
                          </a:rPr>
                          <m:t>ℐ</m:t>
                        </m:r>
                      </m:e>
                      <m:sup>
                        <m:r>
                          <a:rPr lang="en-US" sz="2600" i="1">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m:t>
                    </m:r>
                    <m:r>
                      <a:rPr lang="en" sz="2600" i="1">
                        <a:latin typeface="Cambria Math" panose="02040503050406030204" pitchFamily="18" charset="0"/>
                        <a:ea typeface="Cambria Math" panose="02040503050406030204" pitchFamily="18" charset="0"/>
                      </a:rPr>
                      <m:t>ℐ</m:t>
                    </m:r>
                  </m:oMath>
                </a14:m>
                <a:endParaRPr lang="en-US" sz="2600" dirty="0">
                  <a:solidFill>
                    <a:schemeClr val="bg2">
                      <a:lumMod val="25000"/>
                    </a:schemeClr>
                  </a:solidFill>
                  <a:latin typeface="PT Serif" panose="020A0603040505020204" pitchFamily="18" charset="77"/>
                  <a:ea typeface="PT Serif"/>
                  <a:cs typeface="PT Serif"/>
                  <a:sym typeface="PT Serif"/>
                </a:endParaRPr>
              </a:p>
              <a:p>
                <a:pPr>
                  <a:lnSpc>
                    <a:spcPct val="120000"/>
                  </a:lnSpc>
                </a:pPr>
                <a:endParaRPr lang="en-US" sz="2600" dirty="0">
                  <a:solidFill>
                    <a:schemeClr val="bg2">
                      <a:lumMod val="25000"/>
                    </a:schemeClr>
                  </a:solidFill>
                  <a:latin typeface="PT Serif" panose="020A0603040505020204" pitchFamily="18" charset="77"/>
                  <a:ea typeface="PT Serif"/>
                  <a:cs typeface="PT Serif"/>
                  <a:sym typeface="PT Serif"/>
                </a:endParaRPr>
              </a:p>
            </p:txBody>
          </p:sp>
        </mc:Choice>
        <mc:Fallback>
          <p:sp>
            <p:nvSpPr>
              <p:cNvPr id="20" name="TextBox 19">
                <a:extLst>
                  <a:ext uri="{FF2B5EF4-FFF2-40B4-BE49-F238E27FC236}">
                    <a16:creationId xmlns:a16="http://schemas.microsoft.com/office/drawing/2014/main" id="{738F9B43-09F8-AE59-E6FF-EF60B71BF1A1}"/>
                  </a:ext>
                </a:extLst>
              </p:cNvPr>
              <p:cNvSpPr txBox="1">
                <a:spLocks noRot="1" noChangeAspect="1" noMove="1" noResize="1" noEditPoints="1" noAdjustHandles="1" noChangeArrowheads="1" noChangeShapeType="1" noTextEdit="1"/>
              </p:cNvSpPr>
              <p:nvPr/>
            </p:nvSpPr>
            <p:spPr>
              <a:xfrm>
                <a:off x="35454" y="4191690"/>
                <a:ext cx="11447985" cy="1867371"/>
              </a:xfrm>
              <a:prstGeom prst="rect">
                <a:avLst/>
              </a:prstGeom>
              <a:blipFill>
                <a:blip r:embed="rId9"/>
                <a:stretch>
                  <a:fillRect l="-886" t="-1351"/>
                </a:stretch>
              </a:blipFill>
              <a:ln>
                <a:noFill/>
              </a:ln>
            </p:spPr>
            <p:txBody>
              <a:bodyPr/>
              <a:lstStyle/>
              <a:p>
                <a:r>
                  <a:rPr lang="en-US">
                    <a:noFill/>
                  </a:rPr>
                  <a:t> </a:t>
                </a:r>
              </a:p>
            </p:txBody>
          </p:sp>
        </mc:Fallback>
      </mc:AlternateContent>
      <p:sp>
        <p:nvSpPr>
          <p:cNvPr id="21" name="Google Shape;518;p45">
            <a:extLst>
              <a:ext uri="{FF2B5EF4-FFF2-40B4-BE49-F238E27FC236}">
                <a16:creationId xmlns:a16="http://schemas.microsoft.com/office/drawing/2014/main" id="{DA255E57-361C-C238-DF4F-D34B40BAA040}"/>
              </a:ext>
            </a:extLst>
          </p:cNvPr>
          <p:cNvSpPr/>
          <p:nvPr/>
        </p:nvSpPr>
        <p:spPr>
          <a:xfrm>
            <a:off x="7006442" y="5827669"/>
            <a:ext cx="4877789" cy="931876"/>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     Honest party blamed OR All sellers not found</a:t>
            </a:r>
            <a:endParaRPr sz="2200" b="1" dirty="0">
              <a:solidFill>
                <a:schemeClr val="accent1">
                  <a:lumMod val="50000"/>
                </a:schemeClr>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22" name="Google Shape;518;p45">
                <a:extLst>
                  <a:ext uri="{FF2B5EF4-FFF2-40B4-BE49-F238E27FC236}">
                    <a16:creationId xmlns:a16="http://schemas.microsoft.com/office/drawing/2014/main" id="{5D3EFEC7-0D41-A1B7-8AB4-66CF0C1BE1C3}"/>
                  </a:ext>
                </a:extLst>
              </p:cNvPr>
              <p:cNvSpPr/>
              <p:nvPr/>
            </p:nvSpPr>
            <p:spPr>
              <a:xfrm>
                <a:off x="2015260" y="5837015"/>
                <a:ext cx="3757945" cy="922530"/>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R is “good” </a:t>
                </a:r>
                <a:r>
                  <a:rPr lang="en-US" sz="2200" dirty="0" err="1">
                    <a:solidFill>
                      <a:schemeClr val="accent1">
                        <a:lumMod val="50000"/>
                      </a:schemeClr>
                    </a:solidFill>
                    <a:latin typeface="PT Serif"/>
                    <a:ea typeface="PT Serif"/>
                    <a:cs typeface="PT Serif"/>
                    <a:sym typeface="PT Serif"/>
                  </a:rPr>
                  <a:t>w.r.t.</a:t>
                </a:r>
                <a:endParaRPr lang="en-US" sz="2200" dirty="0">
                  <a:solidFill>
                    <a:schemeClr val="accent1">
                      <a:lumMod val="50000"/>
                    </a:schemeClr>
                  </a:solidFill>
                  <a:latin typeface="PT Serif"/>
                  <a:ea typeface="PT Serif"/>
                  <a:cs typeface="PT Serif"/>
                  <a:sym typeface="PT Serif"/>
                </a:endParaRPr>
              </a:p>
              <a:p>
                <a:pPr lvl="0" algn="ctr"/>
                <a14:m>
                  <m:oMathPara xmlns:m="http://schemas.openxmlformats.org/officeDocument/2006/math">
                    <m:oMathParaPr>
                      <m:jc m:val="centerGroup"/>
                    </m:oMathParaPr>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𝑛</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𝑡</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𝑓</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𝑠</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𝜌</m:t>
                      </m:r>
                      <m:r>
                        <a:rPr lang="en-US" sz="2200" b="0" i="1" smtClean="0">
                          <a:solidFill>
                            <a:schemeClr val="accent1">
                              <a:lumMod val="50000"/>
                            </a:schemeClr>
                          </a:solidFill>
                          <a:latin typeface="Cambria Math" panose="02040503050406030204" pitchFamily="18" charset="0"/>
                          <a:ea typeface="PT Serif"/>
                          <a:cs typeface="PT Serif"/>
                          <a:sym typeface="PT Serif"/>
                        </a:rPr>
                        <m:t> , </m:t>
                      </m:r>
                      <m:r>
                        <a:rPr lang="en-US" sz="2200" b="0" i="1" smtClean="0">
                          <a:solidFill>
                            <a:schemeClr val="accent1">
                              <a:lumMod val="50000"/>
                            </a:schemeClr>
                          </a:solidFill>
                          <a:latin typeface="Cambria Math" panose="02040503050406030204" pitchFamily="18" charset="0"/>
                          <a:ea typeface="PT Serif"/>
                          <a:cs typeface="PT Serif"/>
                          <a:sym typeface="PT Serif"/>
                        </a:rPr>
                        <m:t>𝜖</m:t>
                      </m:r>
                    </m:oMath>
                  </m:oMathPara>
                </a14:m>
                <a:endParaRPr sz="2200" dirty="0">
                  <a:solidFill>
                    <a:schemeClr val="accent1">
                      <a:lumMod val="50000"/>
                    </a:schemeClr>
                  </a:solidFill>
                  <a:latin typeface="PT Serif"/>
                  <a:ea typeface="PT Serif"/>
                  <a:cs typeface="PT Serif"/>
                  <a:sym typeface="PT Serif"/>
                </a:endParaRPr>
              </a:p>
            </p:txBody>
          </p:sp>
        </mc:Choice>
        <mc:Fallback xmlns="">
          <p:sp>
            <p:nvSpPr>
              <p:cNvPr id="22" name="Google Shape;518;p45">
                <a:extLst>
                  <a:ext uri="{FF2B5EF4-FFF2-40B4-BE49-F238E27FC236}">
                    <a16:creationId xmlns:a16="http://schemas.microsoft.com/office/drawing/2014/main" id="{5D3EFEC7-0D41-A1B7-8AB4-66CF0C1BE1C3}"/>
                  </a:ext>
                </a:extLst>
              </p:cNvPr>
              <p:cNvSpPr>
                <a:spLocks noRot="1" noChangeAspect="1" noMove="1" noResize="1" noEditPoints="1" noAdjustHandles="1" noChangeArrowheads="1" noChangeShapeType="1" noTextEdit="1"/>
              </p:cNvSpPr>
              <p:nvPr/>
            </p:nvSpPr>
            <p:spPr>
              <a:xfrm>
                <a:off x="2015260" y="5837015"/>
                <a:ext cx="3757945" cy="922530"/>
              </a:xfrm>
              <a:prstGeom prst="cloud">
                <a:avLst/>
              </a:prstGeom>
              <a:blipFill>
                <a:blip r:embed="rId10"/>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997463B-96FD-EE9F-09BD-CE32982F5FC3}"/>
              </a:ext>
            </a:extLst>
          </p:cNvPr>
          <p:cNvPicPr>
            <a:picLocks noChangeAspect="1"/>
          </p:cNvPicPr>
          <p:nvPr/>
        </p:nvPicPr>
        <p:blipFill>
          <a:blip r:embed="rId11"/>
          <a:stretch>
            <a:fillRect/>
          </a:stretch>
        </p:blipFill>
        <p:spPr>
          <a:xfrm>
            <a:off x="449022" y="4902410"/>
            <a:ext cx="8027203" cy="844359"/>
          </a:xfrm>
          <a:prstGeom prst="rect">
            <a:avLst/>
          </a:prstGeom>
        </p:spPr>
      </p:pic>
    </p:spTree>
    <p:extLst>
      <p:ext uri="{BB962C8B-B14F-4D97-AF65-F5344CB8AC3E}">
        <p14:creationId xmlns:p14="http://schemas.microsoft.com/office/powerpoint/2010/main" val="42091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8" grpId="0"/>
      <p:bldP spid="19" grpId="0" animBg="1"/>
      <p:bldP spid="20" grpId="0"/>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5448-FD71-BA8E-4A31-A5903318D0D7}"/>
              </a:ext>
            </a:extLst>
          </p:cNvPr>
          <p:cNvSpPr>
            <a:spLocks noGrp="1"/>
          </p:cNvSpPr>
          <p:nvPr>
            <p:ph type="title"/>
          </p:nvPr>
        </p:nvSpPr>
        <p:spPr/>
        <p:txBody>
          <a:bodyPr/>
          <a:lstStyle/>
          <a:p>
            <a:r>
              <a:rPr lang="en-US" dirty="0">
                <a:latin typeface="PT Serif" panose="020A0603040505020204" pitchFamily="18" charset="77"/>
              </a:rPr>
              <a:t>Traceability for Traceable Secret Sharing</a:t>
            </a:r>
            <a:endParaRPr lang="en-US" dirty="0"/>
          </a:p>
        </p:txBody>
      </p:sp>
      <p:sp>
        <p:nvSpPr>
          <p:cNvPr id="4" name="Rectangle 3">
            <a:extLst>
              <a:ext uri="{FF2B5EF4-FFF2-40B4-BE49-F238E27FC236}">
                <a16:creationId xmlns:a16="http://schemas.microsoft.com/office/drawing/2014/main" id="{8E6D9E9D-19D5-9100-BFBE-BE9488C82A3B}"/>
              </a:ext>
            </a:extLst>
          </p:cNvPr>
          <p:cNvSpPr/>
          <p:nvPr/>
        </p:nvSpPr>
        <p:spPr>
          <a:xfrm>
            <a:off x="768626" y="3117729"/>
            <a:ext cx="10654747" cy="14390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Traceable Secret Sharing scheme is traceable if no efficient adversary can win the above game with non-negligible probability.</a:t>
            </a:r>
          </a:p>
          <a:p>
            <a:pPr algn="ctr"/>
            <a:endParaRPr lang="en-US" sz="2400" dirty="0">
              <a:solidFill>
                <a:schemeClr val="accent1">
                  <a:lumMod val="50000"/>
                </a:schemeClr>
              </a:solidFill>
              <a:latin typeface="PT Serif" panose="020A0603040505020204" pitchFamily="18" charset="77"/>
            </a:endParaRPr>
          </a:p>
        </p:txBody>
      </p:sp>
      <p:sp>
        <p:nvSpPr>
          <p:cNvPr id="3" name="TextBox 2">
            <a:extLst>
              <a:ext uri="{FF2B5EF4-FFF2-40B4-BE49-F238E27FC236}">
                <a16:creationId xmlns:a16="http://schemas.microsoft.com/office/drawing/2014/main" id="{76112384-AEA4-3595-E609-839685BFBEB9}"/>
              </a:ext>
            </a:extLst>
          </p:cNvPr>
          <p:cNvSpPr txBox="1"/>
          <p:nvPr/>
        </p:nvSpPr>
        <p:spPr>
          <a:xfrm>
            <a:off x="2359627" y="4764974"/>
            <a:ext cx="7472746" cy="461665"/>
          </a:xfrm>
          <a:prstGeom prst="rect">
            <a:avLst/>
          </a:prstGeom>
          <a:noFill/>
        </p:spPr>
        <p:txBody>
          <a:bodyPr wrap="square" rtlCol="0">
            <a:spAutoFit/>
          </a:bodyPr>
          <a:lstStyle/>
          <a:p>
            <a:r>
              <a:rPr lang="en-US" sz="2400" dirty="0">
                <a:latin typeface="PT Serif" panose="020A0603040505020204" pitchFamily="18" charset="77"/>
              </a:rPr>
              <a:t>( Our constructions are unconditionally traceable! )</a:t>
            </a:r>
          </a:p>
        </p:txBody>
      </p:sp>
    </p:spTree>
    <p:extLst>
      <p:ext uri="{BB962C8B-B14F-4D97-AF65-F5344CB8AC3E}">
        <p14:creationId xmlns:p14="http://schemas.microsoft.com/office/powerpoint/2010/main" val="6444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110D-76DB-76FA-AD8D-C542938545F5}"/>
              </a:ext>
            </a:extLst>
          </p:cNvPr>
          <p:cNvSpPr>
            <a:spLocks noGrp="1"/>
          </p:cNvSpPr>
          <p:nvPr>
            <p:ph type="title"/>
          </p:nvPr>
        </p:nvSpPr>
        <p:spPr/>
        <p:txBody>
          <a:bodyPr/>
          <a:lstStyle/>
          <a:p>
            <a:r>
              <a:rPr lang="en-US" dirty="0">
                <a:latin typeface="PT Serif" panose="020A0603040505020204" pitchFamily="18" charset="77"/>
              </a:rPr>
              <a:t>This work: Traceable Secret Sharing</a:t>
            </a:r>
          </a:p>
        </p:txBody>
      </p:sp>
      <p:sp>
        <p:nvSpPr>
          <p:cNvPr id="3" name="Content Placeholder 2">
            <a:extLst>
              <a:ext uri="{FF2B5EF4-FFF2-40B4-BE49-F238E27FC236}">
                <a16:creationId xmlns:a16="http://schemas.microsoft.com/office/drawing/2014/main" id="{33F1D737-6E0D-2EBF-F1C2-72F89DC72475}"/>
              </a:ext>
            </a:extLst>
          </p:cNvPr>
          <p:cNvSpPr>
            <a:spLocks noGrp="1"/>
          </p:cNvSpPr>
          <p:nvPr>
            <p:ph idx="1"/>
          </p:nvPr>
        </p:nvSpPr>
        <p:spPr>
          <a:xfrm>
            <a:off x="297872" y="1372578"/>
            <a:ext cx="10515600" cy="4351338"/>
          </a:xfrm>
        </p:spPr>
        <p:txBody>
          <a:bodyPr/>
          <a:lstStyle/>
          <a:p>
            <a:pPr>
              <a:lnSpc>
                <a:spcPct val="125000"/>
              </a:lnSpc>
            </a:pPr>
            <a:r>
              <a:rPr lang="en-US" sz="2800" dirty="0">
                <a:latin typeface="PT Serif" panose="020A0603040505020204" pitchFamily="18" charset="77"/>
              </a:rPr>
              <a:t> New definitions</a:t>
            </a:r>
          </a:p>
          <a:p>
            <a:pPr>
              <a:lnSpc>
                <a:spcPct val="125000"/>
              </a:lnSpc>
            </a:pPr>
            <a:r>
              <a:rPr lang="en-US" sz="2800" dirty="0">
                <a:latin typeface="PT Serif" panose="020A0603040505020204" pitchFamily="18" charset="77"/>
              </a:rPr>
              <a:t> Two constructions:</a:t>
            </a:r>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B3A04C1F-4AFA-3109-B422-9A69CB2DBC13}"/>
                  </a:ext>
                </a:extLst>
              </p:cNvPr>
              <p:cNvGraphicFramePr>
                <a:graphicFrameLocks noGrp="1"/>
              </p:cNvGraphicFramePr>
              <p:nvPr>
                <p:extLst>
                  <p:ext uri="{D42A27DB-BD31-4B8C-83A1-F6EECF244321}">
                    <p14:modId xmlns:p14="http://schemas.microsoft.com/office/powerpoint/2010/main" val="1226593629"/>
                  </p:ext>
                </p:extLst>
              </p:nvPr>
            </p:nvGraphicFramePr>
            <p:xfrm>
              <a:off x="2073633" y="3044688"/>
              <a:ext cx="8044733" cy="2679228"/>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m:t>
                                </m:r>
                                <m:r>
                                  <a:rPr lang="en-US" sz="2400" b="0" i="1" smtClean="0">
                                    <a:solidFill>
                                      <a:schemeClr val="bg2">
                                        <a:lumMod val="25000"/>
                                      </a:schemeClr>
                                    </a:solidFill>
                                    <a:latin typeface="Cambria Math" panose="02040503050406030204" pitchFamily="18" charset="0"/>
                                  </a:rPr>
                                  <m:t>𝑓</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1</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333757606"/>
                      </a:ext>
                    </a:extLst>
                  </a:tr>
                  <a:tr h="643443">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bg2">
                                            <a:lumMod val="25000"/>
                                          </a:schemeClr>
                                        </a:solidFill>
                                        <a:latin typeface="Cambria Math" panose="02040503050406030204" pitchFamily="18" charset="0"/>
                                      </a:rPr>
                                    </m:ctrlPr>
                                  </m:sSupPr>
                                  <m:e>
                                    <m:d>
                                      <m:dPr>
                                        <m:begChr m:val="|"/>
                                        <m:endChr m:val="|"/>
                                        <m:ctrlPr>
                                          <a:rPr lang="en-US" sz="2400" b="0" i="1" smtClean="0">
                                            <a:solidFill>
                                              <a:schemeClr val="bg2">
                                                <a:lumMod val="25000"/>
                                              </a:schemeClr>
                                            </a:solidFill>
                                            <a:latin typeface="Cambria Math" panose="02040503050406030204" pitchFamily="18" charset="0"/>
                                          </a:rPr>
                                        </m:ctrlPr>
                                      </m:dPr>
                                      <m:e>
                                        <m:r>
                                          <a:rPr lang="en-US" sz="2400" b="0" i="1" smtClean="0">
                                            <a:solidFill>
                                              <a:schemeClr val="bg2">
                                                <a:lumMod val="25000"/>
                                              </a:schemeClr>
                                            </a:solidFill>
                                            <a:latin typeface="Cambria Math" panose="02040503050406030204" pitchFamily="18" charset="0"/>
                                          </a:rPr>
                                          <m:t>𝑠</m:t>
                                        </m:r>
                                      </m:e>
                                    </m:d>
                                  </m:e>
                                  <m:sup>
                                    <m:r>
                                      <a:rPr lang="en-US" sz="2400" b="0" i="1" smtClean="0">
                                        <a:solidFill>
                                          <a:schemeClr val="bg2">
                                            <a:lumMod val="25000"/>
                                          </a:schemeClr>
                                        </a:solidFill>
                                        <a:latin typeface="Cambria Math" panose="02040503050406030204" pitchFamily="18" charset="0"/>
                                      </a:rPr>
                                      <m:t>2</m:t>
                                    </m:r>
                                  </m:sup>
                                </m:sSup>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𝑛</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3330417989"/>
                      </a:ext>
                    </a:extLst>
                  </a:tr>
                </a:tbl>
              </a:graphicData>
            </a:graphic>
          </p:graphicFrame>
        </mc:Choice>
        <mc:Fallback>
          <p:graphicFrame>
            <p:nvGraphicFramePr>
              <p:cNvPr id="6" name="Table 5">
                <a:extLst>
                  <a:ext uri="{FF2B5EF4-FFF2-40B4-BE49-F238E27FC236}">
                    <a16:creationId xmlns:a16="http://schemas.microsoft.com/office/drawing/2014/main" id="{B3A04C1F-4AFA-3109-B422-9A69CB2DBC13}"/>
                  </a:ext>
                </a:extLst>
              </p:cNvPr>
              <p:cNvGraphicFramePr>
                <a:graphicFrameLocks noGrp="1"/>
              </p:cNvGraphicFramePr>
              <p:nvPr>
                <p:extLst>
                  <p:ext uri="{D42A27DB-BD31-4B8C-83A1-F6EECF244321}">
                    <p14:modId xmlns:p14="http://schemas.microsoft.com/office/powerpoint/2010/main" val="1226593629"/>
                  </p:ext>
                </p:extLst>
              </p:nvPr>
            </p:nvGraphicFramePr>
            <p:xfrm>
              <a:off x="2073633" y="3044688"/>
              <a:ext cx="8044733" cy="2679228"/>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endParaRPr lang="en-US"/>
                        </a:p>
                      </a:txBody>
                      <a:tcPr anchor="ctr">
                        <a:blipFill>
                          <a:blip r:embed="rId3"/>
                          <a:stretch>
                            <a:fillRect l="-105046" t="-72414" r="-87615" b="-218966"/>
                          </a:stretch>
                        </a:blipFill>
                      </a:tcPr>
                    </a:tc>
                    <a:tc>
                      <a:txBody>
                        <a:bodyPr/>
                        <a:lstStyle/>
                        <a:p>
                          <a:endParaRPr lang="en-US"/>
                        </a:p>
                      </a:txBody>
                      <a:tcPr anchor="ctr">
                        <a:blipFill>
                          <a:blip r:embed="rId3"/>
                          <a:stretch>
                            <a:fillRect l="-237766" t="-72414" r="-1596" b="-218966"/>
                          </a:stretch>
                        </a:blipFill>
                      </a:tcP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endParaRPr lang="en-US"/>
                        </a:p>
                      </a:txBody>
                      <a:tcPr anchor="ctr">
                        <a:blipFill>
                          <a:blip r:embed="rId3"/>
                          <a:stretch>
                            <a:fillRect l="-105046" t="-196078" r="-87615" b="-149020"/>
                          </a:stretch>
                        </a:blipFill>
                      </a:tcPr>
                    </a:tc>
                    <a:tc>
                      <a:txBody>
                        <a:bodyPr/>
                        <a:lstStyle/>
                        <a:p>
                          <a:endParaRPr lang="en-US"/>
                        </a:p>
                      </a:txBody>
                      <a:tcPr anchor="ctr">
                        <a:blipFill>
                          <a:blip r:embed="rId3"/>
                          <a:stretch>
                            <a:fillRect l="-237766" t="-196078" r="-1596" b="-149020"/>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endParaRPr lang="en-US"/>
                        </a:p>
                      </a:txBody>
                      <a:tcPr anchor="ctr">
                        <a:blipFill>
                          <a:blip r:embed="rId3"/>
                          <a:stretch>
                            <a:fillRect l="-105046" t="-232308" r="-87615" b="-16923"/>
                          </a:stretch>
                        </a:blipFill>
                      </a:tcPr>
                    </a:tc>
                    <a:tc>
                      <a:txBody>
                        <a:bodyPr/>
                        <a:lstStyle/>
                        <a:p>
                          <a:endParaRPr lang="en-US"/>
                        </a:p>
                      </a:txBody>
                      <a:tcPr anchor="ctr">
                        <a:blipFill>
                          <a:blip r:embed="rId3"/>
                          <a:stretch>
                            <a:fillRect l="-237766" t="-232308" r="-1596" b="-16923"/>
                          </a:stretch>
                        </a:blipFill>
                      </a:tcPr>
                    </a:tc>
                    <a:extLst>
                      <a:ext uri="{0D108BD9-81ED-4DB2-BD59-A6C34878D82A}">
                        <a16:rowId xmlns:a16="http://schemas.microsoft.com/office/drawing/2014/main" val="3330417989"/>
                      </a:ext>
                    </a:extLst>
                  </a:tr>
                </a:tbl>
              </a:graphicData>
            </a:graphic>
          </p:graphicFrame>
        </mc:Fallback>
      </mc:AlternateContent>
      <p:sp>
        <p:nvSpPr>
          <p:cNvPr id="5" name="Round Diagonal Corner Rectangle 4">
            <a:extLst>
              <a:ext uri="{FF2B5EF4-FFF2-40B4-BE49-F238E27FC236}">
                <a16:creationId xmlns:a16="http://schemas.microsoft.com/office/drawing/2014/main" id="{24867543-2E0A-FA56-8242-17F93D4691DB}"/>
              </a:ext>
            </a:extLst>
          </p:cNvPr>
          <p:cNvSpPr/>
          <p:nvPr/>
        </p:nvSpPr>
        <p:spPr>
          <a:xfrm>
            <a:off x="1932118" y="3430615"/>
            <a:ext cx="8327761" cy="906187"/>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73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E060D24-9C71-F6D3-BB04-030C3CE4FB3F}"/>
                  </a:ext>
                </a:extLst>
              </p:cNvPr>
              <p:cNvSpPr>
                <a:spLocks noGrp="1"/>
              </p:cNvSpPr>
              <p:nvPr>
                <p:ph idx="1"/>
              </p:nvPr>
            </p:nvSpPr>
            <p:spPr>
              <a:xfrm>
                <a:off x="297872" y="1189696"/>
                <a:ext cx="10515600" cy="1195025"/>
              </a:xfrm>
            </p:spPr>
            <p:txBody>
              <a:bodyPr/>
              <a:lstStyle/>
              <a:p>
                <a:pPr marL="0" indent="0">
                  <a:buNone/>
                </a:pPr>
                <a14:m>
                  <m:oMath xmlns:m="http://schemas.openxmlformats.org/officeDocument/2006/math">
                    <m:r>
                      <a:rPr lang="en-US" i="1" smtClean="0">
                        <a:latin typeface="Cambria Math" panose="02040503050406030204" pitchFamily="18" charset="0"/>
                      </a:rPr>
                      <m:t>𝑔</m:t>
                    </m:r>
                  </m:oMath>
                </a14:m>
                <a:r>
                  <a:rPr lang="en-US" dirty="0">
                    <a:latin typeface="PT Serif" panose="020A0603040505020204" pitchFamily="18" charset="77"/>
                  </a:rPr>
                  <a:t>: random polynomial of degree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m:t>
                    </m:r>
                    <m:r>
                      <m:rPr>
                        <m:sty m:val="p"/>
                      </m:rPr>
                      <a:rPr lang="en-US" i="0">
                        <a:latin typeface="Cambria Math" panose="02040503050406030204" pitchFamily="18" charset="0"/>
                      </a:rPr>
                      <m:t>s</m:t>
                    </m:r>
                  </m:oMath>
                </a14:m>
                <a:endParaRPr lang="en-US" dirty="0">
                  <a:latin typeface="PT Serif" panose="020A0603040505020204" pitchFamily="18" charset="77"/>
                </a:endParaRPr>
              </a:p>
            </p:txBody>
          </p:sp>
        </mc:Choice>
        <mc:Fallback xmlns="">
          <p:sp>
            <p:nvSpPr>
              <p:cNvPr id="7" name="Content Placeholder 2">
                <a:extLst>
                  <a:ext uri="{FF2B5EF4-FFF2-40B4-BE49-F238E27FC236}">
                    <a16:creationId xmlns:a16="http://schemas.microsoft.com/office/drawing/2014/main" id="{6E060D24-9C71-F6D3-BB04-030C3CE4FB3F}"/>
                  </a:ext>
                </a:extLst>
              </p:cNvPr>
              <p:cNvSpPr>
                <a:spLocks noGrp="1" noRot="1" noChangeAspect="1" noMove="1" noResize="1" noEditPoints="1" noAdjustHandles="1" noChangeArrowheads="1" noChangeShapeType="1" noTextEdit="1"/>
              </p:cNvSpPr>
              <p:nvPr>
                <p:ph idx="1"/>
              </p:nvPr>
            </p:nvSpPr>
            <p:spPr>
              <a:xfrm>
                <a:off x="297872" y="1189696"/>
                <a:ext cx="10515600" cy="1195025"/>
              </a:xfrm>
              <a:blipFill>
                <a:blip r:embed="rId3"/>
                <a:stretch>
                  <a:fillRect l="-241" t="-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86F771-909F-8F92-6196-A257E56E1396}"/>
                  </a:ext>
                </a:extLst>
              </p:cNvPr>
              <p:cNvSpPr txBox="1"/>
              <p:nvPr/>
            </p:nvSpPr>
            <p:spPr>
              <a:xfrm>
                <a:off x="773293" y="3004557"/>
                <a:ext cx="22790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=( 1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oMath>
                  </m:oMathPara>
                </a14:m>
                <a:endParaRPr lang="en-US" sz="2400" dirty="0"/>
              </a:p>
            </p:txBody>
          </p:sp>
        </mc:Choice>
        <mc:Fallback xmlns="">
          <p:sp>
            <p:nvSpPr>
              <p:cNvPr id="11" name="TextBox 10">
                <a:extLst>
                  <a:ext uri="{FF2B5EF4-FFF2-40B4-BE49-F238E27FC236}">
                    <a16:creationId xmlns:a16="http://schemas.microsoft.com/office/drawing/2014/main" id="{8486F771-909F-8F92-6196-A257E56E1396}"/>
                  </a:ext>
                </a:extLst>
              </p:cNvPr>
              <p:cNvSpPr txBox="1">
                <a:spLocks noRot="1" noChangeAspect="1" noMove="1" noResize="1" noEditPoints="1" noAdjustHandles="1" noChangeArrowheads="1" noChangeShapeType="1" noTextEdit="1"/>
              </p:cNvSpPr>
              <p:nvPr/>
            </p:nvSpPr>
            <p:spPr>
              <a:xfrm>
                <a:off x="773293" y="3004557"/>
                <a:ext cx="2279022" cy="369332"/>
              </a:xfrm>
              <a:prstGeom prst="rect">
                <a:avLst/>
              </a:prstGeom>
              <a:blipFill>
                <a:blip r:embed="rId4"/>
                <a:stretch>
                  <a:fillRect l="-1105" t="-10000" r="-442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2DB023-E785-456A-CC36-63341E9514D4}"/>
                  </a:ext>
                </a:extLst>
              </p:cNvPr>
              <p:cNvSpPr txBox="1"/>
              <p:nvPr/>
            </p:nvSpPr>
            <p:spPr>
              <a:xfrm>
                <a:off x="3454200" y="3059668"/>
                <a:ext cx="228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=( 2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 )</m:t>
                      </m:r>
                    </m:oMath>
                  </m:oMathPara>
                </a14:m>
                <a:endParaRPr lang="en-US" sz="2400" dirty="0"/>
              </a:p>
            </p:txBody>
          </p:sp>
        </mc:Choice>
        <mc:Fallback xmlns="">
          <p:sp>
            <p:nvSpPr>
              <p:cNvPr id="12" name="TextBox 11">
                <a:extLst>
                  <a:ext uri="{FF2B5EF4-FFF2-40B4-BE49-F238E27FC236}">
                    <a16:creationId xmlns:a16="http://schemas.microsoft.com/office/drawing/2014/main" id="{722DB023-E785-456A-CC36-63341E9514D4}"/>
                  </a:ext>
                </a:extLst>
              </p:cNvPr>
              <p:cNvSpPr txBox="1">
                <a:spLocks noRot="1" noChangeAspect="1" noMove="1" noResize="1" noEditPoints="1" noAdjustHandles="1" noChangeArrowheads="1" noChangeShapeType="1" noTextEdit="1"/>
              </p:cNvSpPr>
              <p:nvPr/>
            </p:nvSpPr>
            <p:spPr>
              <a:xfrm>
                <a:off x="3454200" y="3059668"/>
                <a:ext cx="2286139" cy="369332"/>
              </a:xfrm>
              <a:prstGeom prst="rect">
                <a:avLst/>
              </a:prstGeom>
              <a:blipFill>
                <a:blip r:embed="rId5"/>
                <a:stretch>
                  <a:fillRect l="-1657" t="-6452" r="-3867"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89FDB1-BB1A-6216-6C64-078D9B6B2C50}"/>
                  </a:ext>
                </a:extLst>
              </p:cNvPr>
              <p:cNvSpPr txBox="1"/>
              <p:nvPr/>
            </p:nvSpPr>
            <p:spPr>
              <a:xfrm>
                <a:off x="6142224" y="3067263"/>
                <a:ext cx="228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=( 3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m:t>
                          </m:r>
                        </m:e>
                      </m:d>
                      <m:r>
                        <a:rPr lang="en-US" sz="2400" b="0" i="1" smtClean="0">
                          <a:latin typeface="Cambria Math" panose="02040503050406030204" pitchFamily="18" charset="0"/>
                        </a:rPr>
                        <m:t> )</m:t>
                      </m:r>
                    </m:oMath>
                  </m:oMathPara>
                </a14:m>
                <a:endParaRPr lang="en-US" sz="2400" dirty="0"/>
              </a:p>
            </p:txBody>
          </p:sp>
        </mc:Choice>
        <mc:Fallback xmlns="">
          <p:sp>
            <p:nvSpPr>
              <p:cNvPr id="13" name="TextBox 12">
                <a:extLst>
                  <a:ext uri="{FF2B5EF4-FFF2-40B4-BE49-F238E27FC236}">
                    <a16:creationId xmlns:a16="http://schemas.microsoft.com/office/drawing/2014/main" id="{A589FDB1-BB1A-6216-6C64-078D9B6B2C50}"/>
                  </a:ext>
                </a:extLst>
              </p:cNvPr>
              <p:cNvSpPr txBox="1">
                <a:spLocks noRot="1" noChangeAspect="1" noMove="1" noResize="1" noEditPoints="1" noAdjustHandles="1" noChangeArrowheads="1" noChangeShapeType="1" noTextEdit="1"/>
              </p:cNvSpPr>
              <p:nvPr/>
            </p:nvSpPr>
            <p:spPr>
              <a:xfrm>
                <a:off x="6142224" y="3067263"/>
                <a:ext cx="2286139" cy="369332"/>
              </a:xfrm>
              <a:prstGeom prst="rect">
                <a:avLst/>
              </a:prstGeom>
              <a:blipFill>
                <a:blip r:embed="rId6"/>
                <a:stretch>
                  <a:fillRect l="-1105" t="-10000" r="-4420" b="-3666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CD7AA3A-CD22-C73D-5C00-2763E9A55833}"/>
              </a:ext>
            </a:extLst>
          </p:cNvPr>
          <p:cNvCxnSpPr>
            <a:cxnSpLocks/>
            <a:stCxn id="11" idx="2"/>
          </p:cNvCxnSpPr>
          <p:nvPr/>
        </p:nvCxnSpPr>
        <p:spPr>
          <a:xfrm>
            <a:off x="1912804" y="3373889"/>
            <a:ext cx="1296868" cy="130408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CA67443-E1DF-55CB-86FF-43478545F5CB}"/>
                  </a:ext>
                </a:extLst>
              </p:cNvPr>
              <p:cNvSpPr/>
              <p:nvPr/>
            </p:nvSpPr>
            <p:spPr>
              <a:xfrm>
                <a:off x="2846396" y="4710156"/>
                <a:ext cx="7045749" cy="1975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latin typeface="PT Serif" panose="020A0603040505020204" pitchFamily="18" charset="77"/>
                  </a:rPr>
                  <a:t> If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oMath>
                </a14:m>
                <a:r>
                  <a:rPr lang="en-US" sz="2600" dirty="0">
                    <a:latin typeface="PT Serif" panose="020A0603040505020204" pitchFamily="18" charset="77"/>
                  </a:rPr>
                  <a:t> :</a:t>
                </a:r>
              </a:p>
              <a:p>
                <a:r>
                  <a:rPr lang="en-US" sz="2600" dirty="0">
                    <a:latin typeface="PT Serif" panose="020A0603040505020204" pitchFamily="18" charset="77"/>
                  </a:rPr>
                  <a:t>	Output </a:t>
                </a:r>
                <a14:m>
                  <m:oMath xmlns:m="http://schemas.openxmlformats.org/officeDocument/2006/math">
                    <m:r>
                      <a:rPr lang="en-US" sz="2600" b="0" i="1" smtClean="0">
                        <a:latin typeface="Cambria Math" panose="02040503050406030204" pitchFamily="18" charset="0"/>
                      </a:rPr>
                      <m:t>⊥</m:t>
                    </m:r>
                  </m:oMath>
                </a14:m>
                <a:endParaRPr lang="en-US" sz="2600" b="0" dirty="0">
                  <a:latin typeface="PT Serif" panose="020A0603040505020204" pitchFamily="18" charset="77"/>
                </a:endParaRPr>
              </a:p>
              <a:p>
                <a:r>
                  <a:rPr lang="en-US" sz="2600" dirty="0">
                    <a:latin typeface="PT Serif" panose="020A0603040505020204" pitchFamily="18" charset="77"/>
                  </a:rPr>
                  <a:t> Otherwise:</a:t>
                </a:r>
              </a:p>
              <a:p>
                <a:r>
                  <a:rPr lang="en-US" sz="2600" dirty="0">
                    <a:latin typeface="PT Serif" panose="020A0603040505020204" pitchFamily="18" charset="77"/>
                  </a:rPr>
                  <a:t>	 Output Rec(</a:t>
                </a:r>
                <a14:m>
                  <m:oMath xmlns:m="http://schemas.openxmlformats.org/officeDocument/2006/math">
                    <m:r>
                      <a:rPr lang="en-US" sz="2600" b="0" i="1" smtClean="0">
                        <a:latin typeface="Cambria Math" panose="02040503050406030204" pitchFamily="18" charset="0"/>
                      </a:rPr>
                      <m:t> </m:t>
                    </m:r>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h</m:t>
                                </m:r>
                              </m:e>
                              <m:sub>
                                <m:r>
                                  <a:rPr lang="en-US" sz="2600" b="0" i="1" smtClean="0">
                                    <a:latin typeface="Cambria Math" panose="02040503050406030204" pitchFamily="18" charset="0"/>
                                  </a:rPr>
                                  <m:t>𝑖</m:t>
                                </m:r>
                              </m:sub>
                            </m:sSub>
                          </m:e>
                        </m:d>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𝒥</m:t>
                        </m:r>
                      </m:sub>
                    </m:sSub>
                    <m:r>
                      <a:rPr lang="en-US" sz="2600" b="0" i="1" smtClean="0">
                        <a:latin typeface="Cambria Math" panose="02040503050406030204" pitchFamily="18" charset="0"/>
                      </a:rPr>
                      <m:t> , </m:t>
                    </m:r>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 </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𝑖</m:t>
                                    </m:r>
                                  </m:e>
                                </m:d>
                                <m:r>
                                  <a:rPr lang="en-US" sz="2600" b="0" i="1" smtClean="0">
                                    <a:latin typeface="Cambria Math" panose="02040503050406030204" pitchFamily="18" charset="0"/>
                                  </a:rPr>
                                  <m:t> </m:t>
                                </m:r>
                              </m:e>
                            </m:d>
                            <m:r>
                              <a:rPr lang="en-US" sz="2600" b="0" i="1" smtClean="0">
                                <a:latin typeface="Cambria Math" panose="02040503050406030204" pitchFamily="18" charset="0"/>
                              </a:rPr>
                              <m:t> </m:t>
                            </m:r>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𝑇</m:t>
                        </m:r>
                      </m:sub>
                    </m:sSub>
                  </m:oMath>
                </a14:m>
                <a:r>
                  <a:rPr lang="en-US" sz="2600" dirty="0">
                    <a:latin typeface="PT Serif" panose="020A0603040505020204" pitchFamily="18" charset="77"/>
                  </a:rPr>
                  <a:t> )</a:t>
                </a:r>
              </a:p>
            </p:txBody>
          </p:sp>
        </mc:Choice>
        <mc:Fallback xmlns="">
          <p:sp>
            <p:nvSpPr>
              <p:cNvPr id="15" name="Rounded Rectangle 14">
                <a:extLst>
                  <a:ext uri="{FF2B5EF4-FFF2-40B4-BE49-F238E27FC236}">
                    <a16:creationId xmlns:a16="http://schemas.microsoft.com/office/drawing/2014/main" id="{ACA67443-E1DF-55CB-86FF-43478545F5CB}"/>
                  </a:ext>
                </a:extLst>
              </p:cNvPr>
              <p:cNvSpPr>
                <a:spLocks noRot="1" noChangeAspect="1" noMove="1" noResize="1" noEditPoints="1" noAdjustHandles="1" noChangeArrowheads="1" noChangeShapeType="1" noTextEdit="1"/>
              </p:cNvSpPr>
              <p:nvPr/>
            </p:nvSpPr>
            <p:spPr>
              <a:xfrm>
                <a:off x="2846396" y="4710156"/>
                <a:ext cx="7045749" cy="1975029"/>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4EC16F-916A-EC76-3CF3-FE33B7FF3331}"/>
                  </a:ext>
                </a:extLst>
              </p:cNvPr>
              <p:cNvSpPr txBox="1"/>
              <p:nvPr/>
            </p:nvSpPr>
            <p:spPr>
              <a:xfrm>
                <a:off x="142505" y="5296920"/>
                <a:ext cx="2351620" cy="801501"/>
              </a:xfrm>
              <a:prstGeom prst="rect">
                <a:avLst/>
              </a:prstGeom>
              <a:noFill/>
            </p:spPr>
            <p:txBody>
              <a:bodyPr wrap="square" lIns="0" tIns="0" rIns="0" bIns="0" rtlCol="0">
                <a:spAutoFit/>
              </a:bodyPr>
              <a:lstStyle/>
              <a:p>
                <a:r>
                  <a:rPr lang="en-US" sz="2300" b="0" dirty="0">
                    <a:latin typeface="PT Serif" panose="020A0603040505020204" pitchFamily="18" charset="77"/>
                  </a:rPr>
                  <a:t>Shares </a:t>
                </a:r>
                <a:r>
                  <a:rPr lang="en-US" sz="2300" dirty="0">
                    <a:latin typeface="PT Serif" panose="020A0603040505020204" pitchFamily="18" charset="77"/>
                  </a:rPr>
                  <a:t>as input: T</a:t>
                </a:r>
                <a:endParaRPr lang="en-US" sz="2300" b="0"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300" b="0" i="1" smtClean="0">
                              <a:latin typeface="Cambria Math" panose="02040503050406030204" pitchFamily="18" charset="0"/>
                            </a:rPr>
                          </m:ctrlPr>
                        </m:sSubPr>
                        <m:e>
                          <m:d>
                            <m:dPr>
                              <m:begChr m:val="{"/>
                              <m:endChr m:val="}"/>
                              <m:ctrlPr>
                                <a:rPr lang="en-US" sz="2300" b="0" i="1" smtClean="0">
                                  <a:latin typeface="Cambria Math" panose="02040503050406030204" pitchFamily="18" charset="0"/>
                                </a:rPr>
                              </m:ctrlPr>
                            </m:dPr>
                            <m:e>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𝑖</m:t>
                                  </m:r>
                                  <m:r>
                                    <a:rPr lang="en-US" sz="2300" b="0" i="1" smtClean="0">
                                      <a:latin typeface="Cambria Math" panose="02040503050406030204" pitchFamily="18" charset="0"/>
                                    </a:rPr>
                                    <m:t> ,</m:t>
                                  </m:r>
                                  <m:r>
                                    <a:rPr lang="en-US" sz="2300" b="0" i="1" smtClean="0">
                                      <a:latin typeface="Cambria Math" panose="02040503050406030204" pitchFamily="18" charset="0"/>
                                    </a:rPr>
                                    <m:t>𝑔</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𝑖</m:t>
                                      </m:r>
                                    </m:e>
                                  </m:d>
                                </m:e>
                              </m:d>
                            </m:e>
                          </m:d>
                        </m:e>
                        <m:sub>
                          <m:r>
                            <a:rPr lang="en-US" sz="2300" b="0" i="1" smtClean="0">
                              <a:latin typeface="Cambria Math" panose="02040503050406030204" pitchFamily="18" charset="0"/>
                            </a:rPr>
                            <m:t>𝑖</m:t>
                          </m:r>
                          <m:r>
                            <a:rPr lang="en-US" sz="2300" b="0" i="1" smtClean="0">
                              <a:latin typeface="Cambria Math" panose="02040503050406030204" pitchFamily="18" charset="0"/>
                            </a:rPr>
                            <m:t> ∈ </m:t>
                          </m:r>
                          <m:r>
                            <a:rPr lang="en-US" sz="2300" b="0" i="1" smtClean="0">
                              <a:latin typeface="Cambria Math" panose="02040503050406030204" pitchFamily="18" charset="0"/>
                            </a:rPr>
                            <m:t>𝑇</m:t>
                          </m:r>
                        </m:sub>
                      </m:sSub>
                    </m:oMath>
                  </m:oMathPara>
                </a14:m>
                <a:endParaRPr lang="en-US" sz="2300" i="1" dirty="0">
                  <a:latin typeface="PT Serif" panose="020A0603040505020204" pitchFamily="18" charset="77"/>
                </a:endParaRPr>
              </a:p>
            </p:txBody>
          </p:sp>
        </mc:Choice>
        <mc:Fallback xmlns="">
          <p:sp>
            <p:nvSpPr>
              <p:cNvPr id="17" name="TextBox 16">
                <a:extLst>
                  <a:ext uri="{FF2B5EF4-FFF2-40B4-BE49-F238E27FC236}">
                    <a16:creationId xmlns:a16="http://schemas.microsoft.com/office/drawing/2014/main" id="{764EC16F-916A-EC76-3CF3-FE33B7FF3331}"/>
                  </a:ext>
                </a:extLst>
              </p:cNvPr>
              <p:cNvSpPr txBox="1">
                <a:spLocks noRot="1" noChangeAspect="1" noMove="1" noResize="1" noEditPoints="1" noAdjustHandles="1" noChangeArrowheads="1" noChangeShapeType="1" noTextEdit="1"/>
              </p:cNvSpPr>
              <p:nvPr/>
            </p:nvSpPr>
            <p:spPr>
              <a:xfrm>
                <a:off x="142505" y="5296920"/>
                <a:ext cx="2351620" cy="801501"/>
              </a:xfrm>
              <a:prstGeom prst="rect">
                <a:avLst/>
              </a:prstGeom>
              <a:blipFill>
                <a:blip r:embed="rId8"/>
                <a:stretch>
                  <a:fillRect l="-7527" t="-12500" r="-6452" b="-17188"/>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499C8A7-32BF-B105-3C44-E3F0D90106EB}"/>
              </a:ext>
            </a:extLst>
          </p:cNvPr>
          <p:cNvCxnSpPr>
            <a:cxnSpLocks/>
            <a:stCxn id="17" idx="3"/>
            <a:endCxn id="15" idx="1"/>
          </p:cNvCxnSpPr>
          <p:nvPr/>
        </p:nvCxnSpPr>
        <p:spPr>
          <a:xfrm>
            <a:off x="2494125" y="5697671"/>
            <a:ext cx="35227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BE0A284-5964-2633-1983-2FEADA0AEAF9}"/>
                  </a:ext>
                </a:extLst>
              </p:cNvPr>
              <p:cNvSpPr txBox="1"/>
              <p:nvPr/>
            </p:nvSpPr>
            <p:spPr>
              <a:xfrm>
                <a:off x="3817857" y="3739976"/>
                <a:ext cx="3962522" cy="738664"/>
              </a:xfrm>
              <a:prstGeom prst="rect">
                <a:avLst/>
              </a:prstGeom>
              <a:noFill/>
            </p:spPr>
            <p:txBody>
              <a:bodyPr wrap="square" lIns="0" tIns="0" rIns="0" bIns="0" rtlCol="0">
                <a:spAutoFit/>
              </a:bodyPr>
              <a:lstStyle/>
              <a:p>
                <a:pPr algn="ctr"/>
                <a:r>
                  <a:rPr lang="en-US" sz="2400" b="0" dirty="0">
                    <a:latin typeface="PT Serif" panose="020A0603040505020204" pitchFamily="18" charset="77"/>
                    <a:ea typeface="Cambria Math" panose="02040503050406030204" pitchFamily="18" charset="0"/>
                  </a:rPr>
                  <a:t>Shares in the box: </a:t>
                </a:r>
                <a14:m>
                  <m:oMath xmlns:m="http://schemas.openxmlformats.org/officeDocument/2006/math">
                    <m:r>
                      <a:rPr lang="en-US" sz="2400" i="1">
                        <a:latin typeface="Cambria Math" panose="02040503050406030204" pitchFamily="18" charset="0"/>
                        <a:ea typeface="Cambria Math" panose="02040503050406030204" pitchFamily="18" charset="0"/>
                      </a:rPr>
                      <m:t>𝒥</m:t>
                    </m:r>
                  </m:oMath>
                </a14:m>
                <a:endParaRPr lang="en-US" sz="2400" b="0" dirty="0">
                  <a:latin typeface="PT Serif" panose="020A0603040505020204" pitchFamily="18" charset="77"/>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𝑡</m:t>
                      </m:r>
                    </m:oMath>
                  </m:oMathPara>
                </a14:m>
                <a:endParaRPr lang="en-US" sz="2400" dirty="0">
                  <a:latin typeface="PT Serif" panose="020A0603040505020204" pitchFamily="18" charset="77"/>
                </a:endParaRPr>
              </a:p>
            </p:txBody>
          </p:sp>
        </mc:Choice>
        <mc:Fallback xmlns="">
          <p:sp>
            <p:nvSpPr>
              <p:cNvPr id="21" name="TextBox 20">
                <a:extLst>
                  <a:ext uri="{FF2B5EF4-FFF2-40B4-BE49-F238E27FC236}">
                    <a16:creationId xmlns:a16="http://schemas.microsoft.com/office/drawing/2014/main" id="{4BE0A284-5964-2633-1983-2FEADA0AEAF9}"/>
                  </a:ext>
                </a:extLst>
              </p:cNvPr>
              <p:cNvSpPr txBox="1">
                <a:spLocks noRot="1" noChangeAspect="1" noMove="1" noResize="1" noEditPoints="1" noAdjustHandles="1" noChangeArrowheads="1" noChangeShapeType="1" noTextEdit="1"/>
              </p:cNvSpPr>
              <p:nvPr/>
            </p:nvSpPr>
            <p:spPr>
              <a:xfrm>
                <a:off x="3817857" y="3739976"/>
                <a:ext cx="3962522" cy="738664"/>
              </a:xfrm>
              <a:prstGeom prst="rect">
                <a:avLst/>
              </a:prstGeom>
              <a:blipFill>
                <a:blip r:embed="rId9"/>
                <a:stretch>
                  <a:fillRect t="-11864" b="-15254"/>
                </a:stretch>
              </a:blipFill>
            </p:spPr>
            <p:txBody>
              <a:bodyPr/>
              <a:lstStyle/>
              <a:p>
                <a:r>
                  <a:rPr lang="en-US">
                    <a:noFill/>
                  </a:rPr>
                  <a:t> </a:t>
                </a:r>
              </a:p>
            </p:txBody>
          </p:sp>
        </mc:Fallback>
      </mc:AlternateContent>
      <p:sp>
        <p:nvSpPr>
          <p:cNvPr id="23" name="Title 22">
            <a:extLst>
              <a:ext uri="{FF2B5EF4-FFF2-40B4-BE49-F238E27FC236}">
                <a16:creationId xmlns:a16="http://schemas.microsoft.com/office/drawing/2014/main" id="{A563050E-C865-B3F1-B147-A920A7BC06EC}"/>
              </a:ext>
            </a:extLst>
          </p:cNvPr>
          <p:cNvSpPr>
            <a:spLocks noGrp="1"/>
          </p:cNvSpPr>
          <p:nvPr>
            <p:ph type="title"/>
          </p:nvPr>
        </p:nvSpPr>
        <p:spPr>
          <a:xfrm>
            <a:off x="297872" y="94960"/>
            <a:ext cx="11615454" cy="1325563"/>
          </a:xfrm>
        </p:spPr>
        <p:txBody>
          <a:bodyPr>
            <a:normAutofit/>
          </a:bodyPr>
          <a:lstStyle/>
          <a:p>
            <a:r>
              <a:rPr lang="en-US" sz="4200" dirty="0">
                <a:latin typeface="PT Serif" panose="020A0603040505020204" pitchFamily="18" charset="77"/>
              </a:rPr>
              <a:t>Standard Shamir Secret Sharing is not traceable</a:t>
            </a:r>
          </a:p>
        </p:txBody>
      </p:sp>
      <p:pic>
        <p:nvPicPr>
          <p:cNvPr id="2" name="Picture 1" descr="A grey box with green labels&#10;&#10;Description automatically generated">
            <a:extLst>
              <a:ext uri="{FF2B5EF4-FFF2-40B4-BE49-F238E27FC236}">
                <a16:creationId xmlns:a16="http://schemas.microsoft.com/office/drawing/2014/main" id="{8F928430-AB99-B938-7F2F-3D40E4587155}"/>
              </a:ext>
            </a:extLst>
          </p:cNvPr>
          <p:cNvPicPr>
            <a:picLocks noChangeAspect="1"/>
          </p:cNvPicPr>
          <p:nvPr/>
        </p:nvPicPr>
        <p:blipFill>
          <a:blip r:embed="rId10"/>
          <a:stretch>
            <a:fillRect/>
          </a:stretch>
        </p:blipFill>
        <p:spPr>
          <a:xfrm>
            <a:off x="1175178" y="1607418"/>
            <a:ext cx="1187983" cy="1463595"/>
          </a:xfrm>
          <a:prstGeom prst="rect">
            <a:avLst/>
          </a:prstGeom>
        </p:spPr>
      </p:pic>
      <p:pic>
        <p:nvPicPr>
          <p:cNvPr id="3" name="Picture 2" descr="A grey box with green labels&#10;&#10;Description automatically generated">
            <a:extLst>
              <a:ext uri="{FF2B5EF4-FFF2-40B4-BE49-F238E27FC236}">
                <a16:creationId xmlns:a16="http://schemas.microsoft.com/office/drawing/2014/main" id="{52F9A61A-85FF-F6E2-2E10-303CD418EE52}"/>
              </a:ext>
            </a:extLst>
          </p:cNvPr>
          <p:cNvPicPr>
            <a:picLocks noChangeAspect="1"/>
          </p:cNvPicPr>
          <p:nvPr/>
        </p:nvPicPr>
        <p:blipFill>
          <a:blip r:embed="rId10"/>
          <a:stretch>
            <a:fillRect/>
          </a:stretch>
        </p:blipFill>
        <p:spPr>
          <a:xfrm>
            <a:off x="3741469" y="1607417"/>
            <a:ext cx="1187983" cy="1463595"/>
          </a:xfrm>
          <a:prstGeom prst="rect">
            <a:avLst/>
          </a:prstGeom>
        </p:spPr>
      </p:pic>
      <p:pic>
        <p:nvPicPr>
          <p:cNvPr id="4" name="Picture 3" descr="A grey box with green labels&#10;&#10;Description automatically generated">
            <a:extLst>
              <a:ext uri="{FF2B5EF4-FFF2-40B4-BE49-F238E27FC236}">
                <a16:creationId xmlns:a16="http://schemas.microsoft.com/office/drawing/2014/main" id="{6E6670BA-7A3E-351F-BB43-CBEADA8EB59D}"/>
              </a:ext>
            </a:extLst>
          </p:cNvPr>
          <p:cNvPicPr>
            <a:picLocks noChangeAspect="1"/>
          </p:cNvPicPr>
          <p:nvPr/>
        </p:nvPicPr>
        <p:blipFill>
          <a:blip r:embed="rId10"/>
          <a:stretch>
            <a:fillRect/>
          </a:stretch>
        </p:blipFill>
        <p:spPr>
          <a:xfrm>
            <a:off x="6272136" y="1607416"/>
            <a:ext cx="1187983" cy="1463595"/>
          </a:xfrm>
          <a:prstGeom prst="rect">
            <a:avLst/>
          </a:prstGeom>
        </p:spPr>
      </p:pic>
      <p:pic>
        <p:nvPicPr>
          <p:cNvPr id="5" name="Picture 4" descr="A grey box with green labels&#10;&#10;Description automatically generated">
            <a:extLst>
              <a:ext uri="{FF2B5EF4-FFF2-40B4-BE49-F238E27FC236}">
                <a16:creationId xmlns:a16="http://schemas.microsoft.com/office/drawing/2014/main" id="{D6447ED0-93DB-2252-F9B8-951B7AF8B2A8}"/>
              </a:ext>
            </a:extLst>
          </p:cNvPr>
          <p:cNvPicPr>
            <a:picLocks noChangeAspect="1"/>
          </p:cNvPicPr>
          <p:nvPr/>
        </p:nvPicPr>
        <p:blipFill>
          <a:blip r:embed="rId10"/>
          <a:stretch>
            <a:fillRect/>
          </a:stretch>
        </p:blipFill>
        <p:spPr>
          <a:xfrm>
            <a:off x="9112015" y="1607416"/>
            <a:ext cx="1187983" cy="146359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4B1FA6-6E8C-E5E3-688D-39245545EA28}"/>
                  </a:ext>
                </a:extLst>
              </p:cNvPr>
              <p:cNvSpPr txBox="1"/>
              <p:nvPr/>
            </p:nvSpPr>
            <p:spPr>
              <a:xfrm>
                <a:off x="8960160" y="3059668"/>
                <a:ext cx="228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=( 4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4</m:t>
                          </m:r>
                        </m:e>
                      </m:d>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154B1FA6-6E8C-E5E3-688D-39245545EA28}"/>
                  </a:ext>
                </a:extLst>
              </p:cNvPr>
              <p:cNvSpPr txBox="1">
                <a:spLocks noRot="1" noChangeAspect="1" noMove="1" noResize="1" noEditPoints="1" noAdjustHandles="1" noChangeArrowheads="1" noChangeShapeType="1" noTextEdit="1"/>
              </p:cNvSpPr>
              <p:nvPr/>
            </p:nvSpPr>
            <p:spPr>
              <a:xfrm>
                <a:off x="8960160" y="3059668"/>
                <a:ext cx="2286139" cy="369332"/>
              </a:xfrm>
              <a:prstGeom prst="rect">
                <a:avLst/>
              </a:prstGeom>
              <a:blipFill>
                <a:blip r:embed="rId11"/>
                <a:stretch>
                  <a:fillRect l="-1105" t="-6452" r="-4420" b="-32258"/>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D799CB62-1B62-C659-119A-741B66404215}"/>
              </a:ext>
            </a:extLst>
          </p:cNvPr>
          <p:cNvCxnSpPr>
            <a:cxnSpLocks/>
            <a:stCxn id="12" idx="2"/>
          </p:cNvCxnSpPr>
          <p:nvPr/>
        </p:nvCxnSpPr>
        <p:spPr>
          <a:xfrm flipH="1">
            <a:off x="3741469" y="3429000"/>
            <a:ext cx="855801" cy="1248976"/>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P spid="12" grpId="0"/>
      <p:bldP spid="13" grpId="0"/>
      <p:bldP spid="15" grpId="0" animBg="1"/>
      <p:bldP spid="17" grpId="0"/>
      <p:bldP spid="21"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E060D24-9C71-F6D3-BB04-030C3CE4FB3F}"/>
                  </a:ext>
                </a:extLst>
              </p:cNvPr>
              <p:cNvSpPr>
                <a:spLocks noGrp="1"/>
              </p:cNvSpPr>
              <p:nvPr>
                <p:ph idx="1"/>
              </p:nvPr>
            </p:nvSpPr>
            <p:spPr>
              <a:xfrm>
                <a:off x="297872" y="1274015"/>
                <a:ext cx="10515600" cy="4351338"/>
              </a:xfrm>
            </p:spPr>
            <p:txBody>
              <a:bodyPr/>
              <a:lstStyle/>
              <a:p>
                <a:pPr marL="0" indent="0">
                  <a:buNone/>
                </a:pPr>
                <a:r>
                  <a:rPr lang="en-US" dirty="0">
                    <a:latin typeface="PT Serif" panose="020A0603040505020204" pitchFamily="18" charset="77"/>
                  </a:rPr>
                  <a:t>Probability that the tracer gets R to output not </a:t>
                </a:r>
                <a14:m>
                  <m:oMath xmlns:m="http://schemas.openxmlformats.org/officeDocument/2006/math">
                    <m:r>
                      <a:rPr lang="en-US" sz="2800" b="0" i="1" smtClean="0">
                        <a:latin typeface="Cambria Math" panose="02040503050406030204" pitchFamily="18" charset="0"/>
                      </a:rPr>
                      <m:t>⊥</m:t>
                    </m:r>
                  </m:oMath>
                </a14:m>
                <a:r>
                  <a:rPr lang="en-US" dirty="0">
                    <a:latin typeface="PT Serif" panose="020A0603040505020204" pitchFamily="18" charset="77"/>
                  </a:rPr>
                  <a:t> :</a:t>
                </a:r>
              </a:p>
            </p:txBody>
          </p:sp>
        </mc:Choice>
        <mc:Fallback xmlns="">
          <p:sp>
            <p:nvSpPr>
              <p:cNvPr id="7" name="Content Placeholder 2">
                <a:extLst>
                  <a:ext uri="{FF2B5EF4-FFF2-40B4-BE49-F238E27FC236}">
                    <a16:creationId xmlns:a16="http://schemas.microsoft.com/office/drawing/2014/main" id="{6E060D24-9C71-F6D3-BB04-030C3CE4FB3F}"/>
                  </a:ext>
                </a:extLst>
              </p:cNvPr>
              <p:cNvSpPr>
                <a:spLocks noGrp="1" noRot="1" noChangeAspect="1" noMove="1" noResize="1" noEditPoints="1" noAdjustHandles="1" noChangeArrowheads="1" noChangeShapeType="1" noTextEdit="1"/>
              </p:cNvSpPr>
              <p:nvPr>
                <p:ph idx="1"/>
              </p:nvPr>
            </p:nvSpPr>
            <p:spPr>
              <a:xfrm>
                <a:off x="297872" y="1274015"/>
                <a:ext cx="10515600" cy="4351338"/>
              </a:xfrm>
              <a:blipFill>
                <a:blip r:embed="rId3"/>
                <a:stretch>
                  <a:fillRect l="-1206" t="-2326"/>
                </a:stretch>
              </a:blipFill>
            </p:spPr>
            <p:txBody>
              <a:bodyPr/>
              <a:lstStyle/>
              <a:p>
                <a:r>
                  <a:rPr lang="en-US">
                    <a:noFill/>
                  </a:rPr>
                  <a:t> </a:t>
                </a:r>
              </a:p>
            </p:txBody>
          </p:sp>
        </mc:Fallback>
      </mc:AlternateContent>
      <p:sp>
        <p:nvSpPr>
          <p:cNvPr id="3" name="Title 22">
            <a:extLst>
              <a:ext uri="{FF2B5EF4-FFF2-40B4-BE49-F238E27FC236}">
                <a16:creationId xmlns:a16="http://schemas.microsoft.com/office/drawing/2014/main" id="{DA0A8D8F-9182-11D3-3E6D-06924A9511F6}"/>
              </a:ext>
            </a:extLst>
          </p:cNvPr>
          <p:cNvSpPr txBox="1">
            <a:spLocks/>
          </p:cNvSpPr>
          <p:nvPr/>
        </p:nvSpPr>
        <p:spPr>
          <a:xfrm>
            <a:off x="297872" y="94960"/>
            <a:ext cx="1161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latin typeface="PT Serif" panose="020A0603040505020204" pitchFamily="18" charset="77"/>
              </a:rPr>
              <a:t>Standard Shamir Secret Sharing is not traceable</a:t>
            </a:r>
            <a:endParaRPr lang="en-US" sz="4200" dirty="0">
              <a:latin typeface="PT Serif" panose="020A0603040505020204" pitchFamily="18" charset="77"/>
            </a:endParaRPr>
          </a:p>
        </p:txBody>
      </p:sp>
      <p:pic>
        <p:nvPicPr>
          <p:cNvPr id="19" name="Picture 18" descr="A number of mathematical equations&#10;&#10;Description automatically generated with medium confidence">
            <a:extLst>
              <a:ext uri="{FF2B5EF4-FFF2-40B4-BE49-F238E27FC236}">
                <a16:creationId xmlns:a16="http://schemas.microsoft.com/office/drawing/2014/main" id="{083ED40F-EA0E-04E7-F3D7-0C88281E786F}"/>
              </a:ext>
            </a:extLst>
          </p:cNvPr>
          <p:cNvPicPr>
            <a:picLocks noChangeAspect="1"/>
          </p:cNvPicPr>
          <p:nvPr/>
        </p:nvPicPr>
        <p:blipFill>
          <a:blip r:embed="rId4"/>
          <a:stretch>
            <a:fillRect/>
          </a:stretch>
        </p:blipFill>
        <p:spPr>
          <a:xfrm>
            <a:off x="3257149" y="1946886"/>
            <a:ext cx="1304483" cy="1616002"/>
          </a:xfrm>
          <a:prstGeom prst="rect">
            <a:avLst/>
          </a:prstGeom>
        </p:spPr>
      </p:pic>
      <mc:AlternateContent xmlns:mc="http://schemas.openxmlformats.org/markup-compatibility/2006" xmlns:a14="http://schemas.microsoft.com/office/drawing/2010/main">
        <mc:Choice Requires="a14">
          <p:sp>
            <p:nvSpPr>
              <p:cNvPr id="2" name="Rounded Rectangular Callout 1">
                <a:extLst>
                  <a:ext uri="{FF2B5EF4-FFF2-40B4-BE49-F238E27FC236}">
                    <a16:creationId xmlns:a16="http://schemas.microsoft.com/office/drawing/2014/main" id="{289025E8-4976-4741-70F4-47A16401FABE}"/>
                  </a:ext>
                </a:extLst>
              </p:cNvPr>
              <p:cNvSpPr/>
              <p:nvPr/>
            </p:nvSpPr>
            <p:spPr>
              <a:xfrm>
                <a:off x="6705600" y="2938658"/>
                <a:ext cx="4107872" cy="808001"/>
              </a:xfrm>
              <a:prstGeom prst="wedgeRoundRectCallout">
                <a:avLst>
                  <a:gd name="adj1" fmla="val -103106"/>
                  <a:gd name="adj2" fmla="val -244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Choose any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dirty="0">
                    <a:latin typeface="PT Serif" panose="020A0603040505020204" pitchFamily="18" charset="77"/>
                  </a:rPr>
                  <a:t> parties from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endParaRPr lang="en-US" sz="2400" dirty="0">
                  <a:latin typeface="PT Serif" panose="020A0603040505020204" pitchFamily="18" charset="77"/>
                </a:endParaRPr>
              </a:p>
            </p:txBody>
          </p:sp>
        </mc:Choice>
        <mc:Fallback xmlns="">
          <p:sp>
            <p:nvSpPr>
              <p:cNvPr id="2" name="Rounded Rectangular Callout 1">
                <a:extLst>
                  <a:ext uri="{FF2B5EF4-FFF2-40B4-BE49-F238E27FC236}">
                    <a16:creationId xmlns:a16="http://schemas.microsoft.com/office/drawing/2014/main" id="{289025E8-4976-4741-70F4-47A16401FABE}"/>
                  </a:ext>
                </a:extLst>
              </p:cNvPr>
              <p:cNvSpPr>
                <a:spLocks noRot="1" noChangeAspect="1" noMove="1" noResize="1" noEditPoints="1" noAdjustHandles="1" noChangeArrowheads="1" noChangeShapeType="1" noTextEdit="1"/>
              </p:cNvSpPr>
              <p:nvPr/>
            </p:nvSpPr>
            <p:spPr>
              <a:xfrm>
                <a:off x="6705600" y="2938658"/>
                <a:ext cx="4107872" cy="808001"/>
              </a:xfrm>
              <a:prstGeom prst="wedgeRoundRectCallout">
                <a:avLst>
                  <a:gd name="adj1" fmla="val -103106"/>
                  <a:gd name="adj2" fmla="val -24426"/>
                  <a:gd name="adj3" fmla="val 16667"/>
                </a:avLst>
              </a:prstGeom>
              <a:blipFill>
                <a:blip r:embed="rId5"/>
                <a:stretch>
                  <a:fillRect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2588568F-851C-40D3-E9B0-81432BB0B7E5}"/>
                  </a:ext>
                </a:extLst>
              </p:cNvPr>
              <p:cNvSpPr/>
              <p:nvPr/>
            </p:nvSpPr>
            <p:spPr>
              <a:xfrm>
                <a:off x="6705600" y="1886107"/>
                <a:ext cx="4107872" cy="808001"/>
              </a:xfrm>
              <a:prstGeom prst="wedgeRoundRectCallout">
                <a:avLst>
                  <a:gd name="adj1" fmla="val -103668"/>
                  <a:gd name="adj2" fmla="val 1165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Choose any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dirty="0">
                    <a:latin typeface="PT Serif" panose="020A0603040505020204" pitchFamily="18" charset="77"/>
                  </a:rPr>
                  <a:t> parties from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dirty="0">
                    <a:latin typeface="PT Serif" panose="020A0603040505020204" pitchFamily="18" charset="77"/>
                  </a:rPr>
                  <a:t> parties not in </a:t>
                </a:r>
                <a14:m>
                  <m:oMath xmlns:m="http://schemas.openxmlformats.org/officeDocument/2006/math">
                    <m:r>
                      <a:rPr lang="en-US" sz="2400" i="1">
                        <a:latin typeface="Cambria Math" panose="02040503050406030204" pitchFamily="18" charset="0"/>
                        <a:ea typeface="Cambria Math" panose="02040503050406030204" pitchFamily="18" charset="0"/>
                      </a:rPr>
                      <m:t>𝒥</m:t>
                    </m:r>
                  </m:oMath>
                </a14:m>
                <a:endParaRPr lang="en-US" sz="2400" dirty="0">
                  <a:latin typeface="PT Serif" panose="020A0603040505020204" pitchFamily="18" charset="77"/>
                </a:endParaRPr>
              </a:p>
            </p:txBody>
          </p:sp>
        </mc:Choice>
        <mc:Fallback xmlns="">
          <p:sp>
            <p:nvSpPr>
              <p:cNvPr id="4" name="Rounded Rectangular Callout 3">
                <a:extLst>
                  <a:ext uri="{FF2B5EF4-FFF2-40B4-BE49-F238E27FC236}">
                    <a16:creationId xmlns:a16="http://schemas.microsoft.com/office/drawing/2014/main" id="{2588568F-851C-40D3-E9B0-81432BB0B7E5}"/>
                  </a:ext>
                </a:extLst>
              </p:cNvPr>
              <p:cNvSpPr>
                <a:spLocks noRot="1" noChangeAspect="1" noMove="1" noResize="1" noEditPoints="1" noAdjustHandles="1" noChangeArrowheads="1" noChangeShapeType="1" noTextEdit="1"/>
              </p:cNvSpPr>
              <p:nvPr/>
            </p:nvSpPr>
            <p:spPr>
              <a:xfrm>
                <a:off x="6705600" y="1886107"/>
                <a:ext cx="4107872" cy="808001"/>
              </a:xfrm>
              <a:prstGeom prst="wedgeRoundRectCallout">
                <a:avLst>
                  <a:gd name="adj1" fmla="val -103668"/>
                  <a:gd name="adj2" fmla="val 11656"/>
                  <a:gd name="adj3" fmla="val 16667"/>
                </a:avLst>
              </a:prstGeom>
              <a:blipFill>
                <a:blip r:embed="rId6"/>
                <a:stretch>
                  <a:fillRect t="-4478" b="-149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5688B0E-B0C7-9C4C-1F0D-713FD8D5D5A7}"/>
                  </a:ext>
                </a:extLst>
              </p:cNvPr>
              <p:cNvSpPr txBox="1"/>
              <p:nvPr/>
            </p:nvSpPr>
            <p:spPr>
              <a:xfrm>
                <a:off x="3588492" y="3980482"/>
                <a:ext cx="5561556" cy="616515"/>
              </a:xfrm>
              <a:prstGeom prst="rect">
                <a:avLst/>
              </a:prstGeom>
              <a:noFill/>
            </p:spPr>
            <p:txBody>
              <a:bodyPr wrap="square" rtlCol="0">
                <a:spAutoFit/>
              </a:bodyPr>
              <a:lstStyle/>
              <a:p>
                <a:r>
                  <a:rPr lang="en-US" sz="2400" dirty="0">
                    <a:solidFill>
                      <a:schemeClr val="accent2">
                        <a:lumMod val="75000"/>
                      </a:schemeClr>
                    </a:solidFill>
                    <a:latin typeface="PT Serif" panose="020A0603040505020204" pitchFamily="18" charset="77"/>
                  </a:rPr>
                  <a:t>For </a:t>
                </a:r>
                <a14:m>
                  <m:oMath xmlns:m="http://schemas.openxmlformats.org/officeDocument/2006/math">
                    <m:r>
                      <a:rPr lang="en-US" sz="2400" b="0" i="1" smtClean="0">
                        <a:solidFill>
                          <a:schemeClr val="accent2">
                            <a:lumMod val="75000"/>
                          </a:schemeClr>
                        </a:solidFill>
                        <a:latin typeface="Cambria Math" panose="02040503050406030204" pitchFamily="18" charset="0"/>
                      </a:rPr>
                      <m:t>𝑡</m:t>
                    </m:r>
                    <m:r>
                      <a:rPr lang="en-US" sz="2400" b="0" i="1" smtClean="0">
                        <a:solidFill>
                          <a:schemeClr val="accent2">
                            <a:lumMod val="75000"/>
                          </a:schemeClr>
                        </a:solidFill>
                        <a:latin typeface="Cambria Math" panose="02040503050406030204" pitchFamily="18" charset="0"/>
                      </a:rPr>
                      <m:t>= </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2</m:t>
                        </m:r>
                        <m:r>
                          <a:rPr lang="en-US" sz="2400" b="0" i="1" smtClean="0">
                            <a:solidFill>
                              <a:schemeClr val="accent2">
                                <a:lumMod val="75000"/>
                              </a:schemeClr>
                            </a:solidFill>
                            <a:latin typeface="Cambria Math" panose="02040503050406030204" pitchFamily="18" charset="0"/>
                          </a:rPr>
                          <m:t>𝑛</m:t>
                        </m:r>
                      </m:num>
                      <m:den>
                        <m:r>
                          <a:rPr lang="en-US" sz="2400" b="0" i="1" smtClean="0">
                            <a:solidFill>
                              <a:schemeClr val="accent2">
                                <a:lumMod val="75000"/>
                              </a:schemeClr>
                            </a:solidFill>
                            <a:latin typeface="Cambria Math" panose="02040503050406030204" pitchFamily="18" charset="0"/>
                          </a:rPr>
                          <m:t>3</m:t>
                        </m:r>
                      </m:den>
                    </m:f>
                  </m:oMath>
                </a14:m>
                <a:r>
                  <a:rPr lang="en-US" sz="2400" dirty="0">
                    <a:solidFill>
                      <a:schemeClr val="accent2">
                        <a:lumMod val="75000"/>
                      </a:schemeClr>
                    </a:solidFill>
                    <a:latin typeface="PT Serif" panose="020A0603040505020204" pitchFamily="18" charset="77"/>
                  </a:rPr>
                  <a:t> and </a:t>
                </a:r>
                <a14:m>
                  <m:oMath xmlns:m="http://schemas.openxmlformats.org/officeDocument/2006/math">
                    <m:r>
                      <a:rPr lang="en-US" sz="2400" b="0" i="1" smtClean="0">
                        <a:solidFill>
                          <a:schemeClr val="accent2">
                            <a:lumMod val="75000"/>
                          </a:schemeClr>
                        </a:solidFill>
                        <a:latin typeface="Cambria Math" panose="02040503050406030204" pitchFamily="18" charset="0"/>
                      </a:rPr>
                      <m:t>𝑓</m:t>
                    </m:r>
                    <m:r>
                      <a:rPr lang="en-US" sz="2400" b="0" i="0" smtClean="0">
                        <a:solidFill>
                          <a:schemeClr val="accent2">
                            <a:lumMod val="75000"/>
                          </a:schemeClr>
                        </a:solidFill>
                        <a:latin typeface="Cambria Math" panose="02040503050406030204" pitchFamily="18" charset="0"/>
                      </a:rPr>
                      <m:t>=</m:t>
                    </m:r>
                    <m:f>
                      <m:fPr>
                        <m:ctrlPr>
                          <a:rPr lang="en-US" sz="240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𝑛</m:t>
                        </m:r>
                      </m:num>
                      <m:den>
                        <m:r>
                          <a:rPr lang="en-US" sz="2400" b="0" i="1" smtClean="0">
                            <a:solidFill>
                              <a:schemeClr val="accent2">
                                <a:lumMod val="75000"/>
                              </a:schemeClr>
                            </a:solidFill>
                            <a:latin typeface="Cambria Math" panose="02040503050406030204" pitchFamily="18" charset="0"/>
                          </a:rPr>
                          <m:t>3</m:t>
                        </m:r>
                      </m:den>
                    </m:f>
                    <m:r>
                      <a:rPr lang="en-US" sz="2400" b="0" i="0" smtClean="0">
                        <a:solidFill>
                          <a:schemeClr val="accent2">
                            <a:lumMod val="75000"/>
                          </a:schemeClr>
                        </a:solidFill>
                        <a:latin typeface="Cambria Math" panose="02040503050406030204" pitchFamily="18" charset="0"/>
                      </a:rPr>
                      <m:t> , </m:t>
                    </m:r>
                  </m:oMath>
                </a14:m>
                <a:r>
                  <a:rPr lang="en-US" sz="2400" dirty="0">
                    <a:solidFill>
                      <a:schemeClr val="accent2">
                        <a:lumMod val="75000"/>
                      </a:schemeClr>
                    </a:solidFill>
                    <a:latin typeface="PT Serif" panose="020A0603040505020204" pitchFamily="18" charset="77"/>
                  </a:rPr>
                  <a:t> this is Negligible</a:t>
                </a:r>
              </a:p>
            </p:txBody>
          </p:sp>
        </mc:Choice>
        <mc:Fallback>
          <p:sp>
            <p:nvSpPr>
              <p:cNvPr id="5" name="TextBox 4">
                <a:extLst>
                  <a:ext uri="{FF2B5EF4-FFF2-40B4-BE49-F238E27FC236}">
                    <a16:creationId xmlns:a16="http://schemas.microsoft.com/office/drawing/2014/main" id="{F5688B0E-B0C7-9C4C-1F0D-713FD8D5D5A7}"/>
                  </a:ext>
                </a:extLst>
              </p:cNvPr>
              <p:cNvSpPr txBox="1">
                <a:spLocks noRot="1" noChangeAspect="1" noMove="1" noResize="1" noEditPoints="1" noAdjustHandles="1" noChangeArrowheads="1" noChangeShapeType="1" noTextEdit="1"/>
              </p:cNvSpPr>
              <p:nvPr/>
            </p:nvSpPr>
            <p:spPr>
              <a:xfrm>
                <a:off x="3588492" y="3980482"/>
                <a:ext cx="5561556" cy="616515"/>
              </a:xfrm>
              <a:prstGeom prst="rect">
                <a:avLst/>
              </a:prstGeom>
              <a:blipFill>
                <a:blip r:embed="rId7"/>
                <a:stretch>
                  <a:fillRect l="-1595" r="-1595" b="-10204"/>
                </a:stretch>
              </a:blipFill>
            </p:spPr>
            <p:txBody>
              <a:bodyPr/>
              <a:lstStyle/>
              <a:p>
                <a:r>
                  <a:rPr lang="en-US">
                    <a:noFill/>
                  </a:rPr>
                  <a:t> </a:t>
                </a:r>
              </a:p>
            </p:txBody>
          </p:sp>
        </mc:Fallback>
      </mc:AlternateContent>
      <p:pic>
        <p:nvPicPr>
          <p:cNvPr id="10" name="Google Shape;1009;p67">
            <a:extLst>
              <a:ext uri="{FF2B5EF4-FFF2-40B4-BE49-F238E27FC236}">
                <a16:creationId xmlns:a16="http://schemas.microsoft.com/office/drawing/2014/main" id="{C49A884E-6B57-9589-9CA7-CBA6EB39DF72}"/>
              </a:ext>
            </a:extLst>
          </p:cNvPr>
          <p:cNvPicPr preferRelativeResize="0"/>
          <p:nvPr/>
        </p:nvPicPr>
        <p:blipFill>
          <a:blip r:embed="rId8">
            <a:alphaModFix/>
          </a:blip>
          <a:stretch>
            <a:fillRect/>
          </a:stretch>
        </p:blipFill>
        <p:spPr>
          <a:xfrm>
            <a:off x="9242076" y="3991208"/>
            <a:ext cx="599700" cy="595062"/>
          </a:xfrm>
          <a:prstGeom prst="rect">
            <a:avLst/>
          </a:prstGeom>
          <a:noFill/>
          <a:ln>
            <a:noFill/>
          </a:ln>
        </p:spPr>
      </p:pic>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B2E01CB1-6A9B-E722-54E0-7F999BF050FB}"/>
                  </a:ext>
                </a:extLst>
              </p:cNvPr>
              <p:cNvSpPr/>
              <p:nvPr/>
            </p:nvSpPr>
            <p:spPr>
              <a:xfrm>
                <a:off x="2846396" y="4710156"/>
                <a:ext cx="7045749" cy="1975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latin typeface="PT Serif" panose="020A0603040505020204" pitchFamily="18" charset="77"/>
                  </a:rPr>
                  <a:t> If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oMath>
                </a14:m>
                <a:r>
                  <a:rPr lang="en-US" sz="2600" dirty="0">
                    <a:latin typeface="PT Serif" panose="020A0603040505020204" pitchFamily="18" charset="77"/>
                  </a:rPr>
                  <a:t> :</a:t>
                </a:r>
              </a:p>
              <a:p>
                <a:r>
                  <a:rPr lang="en-US" sz="2600" dirty="0">
                    <a:latin typeface="PT Serif" panose="020A0603040505020204" pitchFamily="18" charset="77"/>
                  </a:rPr>
                  <a:t>	Output </a:t>
                </a:r>
                <a14:m>
                  <m:oMath xmlns:m="http://schemas.openxmlformats.org/officeDocument/2006/math">
                    <m:r>
                      <a:rPr lang="en-US" sz="2600" b="0" i="1" smtClean="0">
                        <a:latin typeface="Cambria Math" panose="02040503050406030204" pitchFamily="18" charset="0"/>
                      </a:rPr>
                      <m:t>⊥</m:t>
                    </m:r>
                  </m:oMath>
                </a14:m>
                <a:endParaRPr lang="en-US" sz="2600" b="0" dirty="0">
                  <a:latin typeface="PT Serif" panose="020A0603040505020204" pitchFamily="18" charset="77"/>
                </a:endParaRPr>
              </a:p>
              <a:p>
                <a:r>
                  <a:rPr lang="en-US" sz="2600" dirty="0">
                    <a:latin typeface="PT Serif" panose="020A0603040505020204" pitchFamily="18" charset="77"/>
                  </a:rPr>
                  <a:t> Otherwise:</a:t>
                </a:r>
              </a:p>
              <a:p>
                <a:r>
                  <a:rPr lang="en-US" sz="2600" dirty="0">
                    <a:latin typeface="PT Serif" panose="020A0603040505020204" pitchFamily="18" charset="77"/>
                  </a:rPr>
                  <a:t>	 Output Rec(</a:t>
                </a:r>
                <a14:m>
                  <m:oMath xmlns:m="http://schemas.openxmlformats.org/officeDocument/2006/math">
                    <m:r>
                      <a:rPr lang="en-US" sz="2600" b="0" i="1" smtClean="0">
                        <a:latin typeface="Cambria Math" panose="02040503050406030204" pitchFamily="18" charset="0"/>
                      </a:rPr>
                      <m:t> </m:t>
                    </m:r>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h</m:t>
                                </m:r>
                              </m:e>
                              <m:sub>
                                <m:r>
                                  <a:rPr lang="en-US" sz="2600" b="0" i="1" smtClean="0">
                                    <a:latin typeface="Cambria Math" panose="02040503050406030204" pitchFamily="18" charset="0"/>
                                  </a:rPr>
                                  <m:t>𝑖</m:t>
                                </m:r>
                              </m:sub>
                            </m:sSub>
                          </m:e>
                        </m:d>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𝒥</m:t>
                        </m:r>
                      </m:sub>
                    </m:sSub>
                    <m:r>
                      <a:rPr lang="en-US" sz="2600" b="0" i="1" smtClean="0">
                        <a:latin typeface="Cambria Math" panose="02040503050406030204" pitchFamily="18" charset="0"/>
                      </a:rPr>
                      <m:t> , </m:t>
                    </m:r>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 </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𝑖</m:t>
                                    </m:r>
                                  </m:e>
                                </m:d>
                                <m:r>
                                  <a:rPr lang="en-US" sz="2600" b="0" i="1" smtClean="0">
                                    <a:latin typeface="Cambria Math" panose="02040503050406030204" pitchFamily="18" charset="0"/>
                                  </a:rPr>
                                  <m:t> </m:t>
                                </m:r>
                              </m:e>
                            </m:d>
                            <m:r>
                              <a:rPr lang="en-US" sz="2600" b="0" i="1" smtClean="0">
                                <a:latin typeface="Cambria Math" panose="02040503050406030204" pitchFamily="18" charset="0"/>
                              </a:rPr>
                              <m:t> </m:t>
                            </m:r>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𝑇</m:t>
                        </m:r>
                      </m:sub>
                    </m:sSub>
                  </m:oMath>
                </a14:m>
                <a:r>
                  <a:rPr lang="en-US" sz="2600" dirty="0">
                    <a:latin typeface="PT Serif" panose="020A0603040505020204" pitchFamily="18" charset="77"/>
                  </a:rPr>
                  <a:t> )</a:t>
                </a:r>
              </a:p>
            </p:txBody>
          </p:sp>
        </mc:Choice>
        <mc:Fallback xmlns="">
          <p:sp>
            <p:nvSpPr>
              <p:cNvPr id="11" name="Rounded Rectangle 10">
                <a:extLst>
                  <a:ext uri="{FF2B5EF4-FFF2-40B4-BE49-F238E27FC236}">
                    <a16:creationId xmlns:a16="http://schemas.microsoft.com/office/drawing/2014/main" id="{B2E01CB1-6A9B-E722-54E0-7F999BF050FB}"/>
                  </a:ext>
                </a:extLst>
              </p:cNvPr>
              <p:cNvSpPr>
                <a:spLocks noRot="1" noChangeAspect="1" noMove="1" noResize="1" noEditPoints="1" noAdjustHandles="1" noChangeArrowheads="1" noChangeShapeType="1" noTextEdit="1"/>
              </p:cNvSpPr>
              <p:nvPr/>
            </p:nvSpPr>
            <p:spPr>
              <a:xfrm>
                <a:off x="2846396" y="4710156"/>
                <a:ext cx="7045749" cy="1975029"/>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B8D15E-B14B-D4FA-329F-F322472035D1}"/>
                  </a:ext>
                </a:extLst>
              </p:cNvPr>
              <p:cNvSpPr txBox="1"/>
              <p:nvPr/>
            </p:nvSpPr>
            <p:spPr>
              <a:xfrm>
                <a:off x="142505" y="5296920"/>
                <a:ext cx="2351620" cy="801501"/>
              </a:xfrm>
              <a:prstGeom prst="rect">
                <a:avLst/>
              </a:prstGeom>
              <a:noFill/>
            </p:spPr>
            <p:txBody>
              <a:bodyPr wrap="square" lIns="0" tIns="0" rIns="0" bIns="0" rtlCol="0">
                <a:spAutoFit/>
              </a:bodyPr>
              <a:lstStyle/>
              <a:p>
                <a:r>
                  <a:rPr lang="en-US" sz="2300" b="0" dirty="0">
                    <a:latin typeface="PT Serif" panose="020A0603040505020204" pitchFamily="18" charset="77"/>
                  </a:rPr>
                  <a:t>Shares </a:t>
                </a:r>
                <a:r>
                  <a:rPr lang="en-US" sz="2300" dirty="0">
                    <a:latin typeface="PT Serif" panose="020A0603040505020204" pitchFamily="18" charset="77"/>
                  </a:rPr>
                  <a:t>as input: T</a:t>
                </a:r>
                <a:endParaRPr lang="en-US" sz="2300" b="0"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300" b="0" i="1" smtClean="0">
                              <a:latin typeface="Cambria Math" panose="02040503050406030204" pitchFamily="18" charset="0"/>
                            </a:rPr>
                          </m:ctrlPr>
                        </m:sSubPr>
                        <m:e>
                          <m:d>
                            <m:dPr>
                              <m:begChr m:val="{"/>
                              <m:endChr m:val="}"/>
                              <m:ctrlPr>
                                <a:rPr lang="en-US" sz="2300" b="0" i="1" smtClean="0">
                                  <a:latin typeface="Cambria Math" panose="02040503050406030204" pitchFamily="18" charset="0"/>
                                </a:rPr>
                              </m:ctrlPr>
                            </m:dPr>
                            <m:e>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𝑖</m:t>
                                  </m:r>
                                  <m:r>
                                    <a:rPr lang="en-US" sz="2300" b="0" i="1" smtClean="0">
                                      <a:latin typeface="Cambria Math" panose="02040503050406030204" pitchFamily="18" charset="0"/>
                                    </a:rPr>
                                    <m:t> ,</m:t>
                                  </m:r>
                                  <m:r>
                                    <a:rPr lang="en-US" sz="2300" b="0" i="1" smtClean="0">
                                      <a:latin typeface="Cambria Math" panose="02040503050406030204" pitchFamily="18" charset="0"/>
                                    </a:rPr>
                                    <m:t>𝑔</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𝑖</m:t>
                                      </m:r>
                                    </m:e>
                                  </m:d>
                                </m:e>
                              </m:d>
                            </m:e>
                          </m:d>
                        </m:e>
                        <m:sub>
                          <m:r>
                            <a:rPr lang="en-US" sz="2300" b="0" i="1" smtClean="0">
                              <a:latin typeface="Cambria Math" panose="02040503050406030204" pitchFamily="18" charset="0"/>
                            </a:rPr>
                            <m:t>𝑖</m:t>
                          </m:r>
                          <m:r>
                            <a:rPr lang="en-US" sz="2300" b="0" i="1" smtClean="0">
                              <a:latin typeface="Cambria Math" panose="02040503050406030204" pitchFamily="18" charset="0"/>
                            </a:rPr>
                            <m:t> ∈ </m:t>
                          </m:r>
                          <m:r>
                            <a:rPr lang="en-US" sz="2300" b="0" i="1" smtClean="0">
                              <a:latin typeface="Cambria Math" panose="02040503050406030204" pitchFamily="18" charset="0"/>
                            </a:rPr>
                            <m:t>𝑇</m:t>
                          </m:r>
                        </m:sub>
                      </m:sSub>
                    </m:oMath>
                  </m:oMathPara>
                </a14:m>
                <a:endParaRPr lang="en-US" sz="2300" i="1" dirty="0">
                  <a:latin typeface="PT Serif" panose="020A0603040505020204" pitchFamily="18" charset="77"/>
                </a:endParaRPr>
              </a:p>
            </p:txBody>
          </p:sp>
        </mc:Choice>
        <mc:Fallback xmlns="">
          <p:sp>
            <p:nvSpPr>
              <p:cNvPr id="12" name="TextBox 11">
                <a:extLst>
                  <a:ext uri="{FF2B5EF4-FFF2-40B4-BE49-F238E27FC236}">
                    <a16:creationId xmlns:a16="http://schemas.microsoft.com/office/drawing/2014/main" id="{A2B8D15E-B14B-D4FA-329F-F322472035D1}"/>
                  </a:ext>
                </a:extLst>
              </p:cNvPr>
              <p:cNvSpPr txBox="1">
                <a:spLocks noRot="1" noChangeAspect="1" noMove="1" noResize="1" noEditPoints="1" noAdjustHandles="1" noChangeArrowheads="1" noChangeShapeType="1" noTextEdit="1"/>
              </p:cNvSpPr>
              <p:nvPr/>
            </p:nvSpPr>
            <p:spPr>
              <a:xfrm>
                <a:off x="142505" y="5296920"/>
                <a:ext cx="2351620" cy="801501"/>
              </a:xfrm>
              <a:prstGeom prst="rect">
                <a:avLst/>
              </a:prstGeom>
              <a:blipFill>
                <a:blip r:embed="rId10"/>
                <a:stretch>
                  <a:fillRect l="-7527" t="-12500" r="-6452" b="-1718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49D1EEC-E72D-BC8F-BAE4-2D82673677E8}"/>
              </a:ext>
            </a:extLst>
          </p:cNvPr>
          <p:cNvCxnSpPr>
            <a:cxnSpLocks/>
            <a:stCxn id="12" idx="3"/>
            <a:endCxn id="11" idx="1"/>
          </p:cNvCxnSpPr>
          <p:nvPr/>
        </p:nvCxnSpPr>
        <p:spPr>
          <a:xfrm>
            <a:off x="2494125" y="5697671"/>
            <a:ext cx="35227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46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animBg="1"/>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8460-ADC7-4474-1273-BA650F157DF1}"/>
              </a:ext>
            </a:extLst>
          </p:cNvPr>
          <p:cNvSpPr>
            <a:spLocks noGrp="1"/>
          </p:cNvSpPr>
          <p:nvPr>
            <p:ph type="title"/>
          </p:nvPr>
        </p:nvSpPr>
        <p:spPr>
          <a:xfrm>
            <a:off x="297872" y="94960"/>
            <a:ext cx="11596256" cy="1325563"/>
          </a:xfrm>
        </p:spPr>
        <p:txBody>
          <a:bodyPr/>
          <a:lstStyle/>
          <a:p>
            <a:r>
              <a:rPr lang="en-US" dirty="0">
                <a:latin typeface="PT Serif" panose="020A0603040505020204" pitchFamily="18" charset="77"/>
              </a:rPr>
              <a:t>TS: Shamir-based Traceable Secret Sharing</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3D5EA2E-A859-FC6E-3B89-F876922B1FF5}"/>
                  </a:ext>
                </a:extLst>
              </p:cNvPr>
              <p:cNvSpPr txBox="1">
                <a:spLocks/>
              </p:cNvSpPr>
              <p:nvPr/>
            </p:nvSpPr>
            <p:spPr>
              <a:xfrm>
                <a:off x="297872" y="118969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i="1" smtClean="0">
                        <a:latin typeface="Cambria Math" panose="02040503050406030204" pitchFamily="18" charset="0"/>
                      </a:rPr>
                      <m:t>𝑔</m:t>
                    </m:r>
                  </m:oMath>
                </a14:m>
                <a:r>
                  <a:rPr lang="en-US" dirty="0">
                    <a:latin typeface="PT Serif" panose="020A0603040505020204" pitchFamily="18" charset="77"/>
                  </a:rPr>
                  <a:t>: random polynomial of degree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−1</m:t>
                    </m:r>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r>
                      <m:rPr>
                        <m:sty m:val="p"/>
                      </m:rPr>
                      <a:rPr lang="en-US">
                        <a:latin typeface="Cambria Math" panose="02040503050406030204" pitchFamily="18" charset="0"/>
                      </a:rPr>
                      <m:t>s</m:t>
                    </m:r>
                  </m:oMath>
                </a14:m>
                <a:endParaRPr lang="en-US" dirty="0">
                  <a:latin typeface="PT Serif" panose="020A0603040505020204" pitchFamily="18" charset="77"/>
                </a:endParaRPr>
              </a:p>
              <a:p>
                <a:pPr marL="0" indent="0">
                  <a:buNone/>
                </a:pPr>
                <a:r>
                  <a:rPr lang="en-US" dirty="0">
                    <a:latin typeface="PT Serif" panose="020A0603040505020204" pitchFamily="18" charset="77"/>
                  </a:rPr>
                  <a:t>Sample  </a:t>
                </a:r>
                <a14:m>
                  <m:oMath xmlns:m="http://schemas.openxmlformats.org/officeDocument/2006/math">
                    <m:sSub>
                      <m:sSubPr>
                        <m:ctrlPr>
                          <a:rPr lang="en-US" b="0" i="1" smtClean="0">
                            <a:solidFill>
                              <a:schemeClr val="accent4">
                                <a:lumMod val="75000"/>
                              </a:schemeClr>
                            </a:solidFill>
                            <a:latin typeface="Cambria Math" panose="02040503050406030204" pitchFamily="18" charset="0"/>
                          </a:rPr>
                        </m:ctrlPr>
                      </m:sSubPr>
                      <m:e>
                        <m:r>
                          <a:rPr lang="en-US" b="0" i="1" smtClean="0">
                            <a:solidFill>
                              <a:schemeClr val="accent4">
                                <a:lumMod val="75000"/>
                              </a:schemeClr>
                            </a:solidFill>
                            <a:latin typeface="Cambria Math" panose="02040503050406030204" pitchFamily="18" charset="0"/>
                          </a:rPr>
                          <m:t>𝑥</m:t>
                        </m:r>
                      </m:e>
                      <m:sub>
                        <m:r>
                          <a:rPr lang="en-US" b="0" i="1" smtClean="0">
                            <a:solidFill>
                              <a:schemeClr val="accent4">
                                <a:lumMod val="75000"/>
                              </a:schemeClr>
                            </a:solidFill>
                            <a:latin typeface="Cambria Math" panose="02040503050406030204" pitchFamily="18" charset="0"/>
                          </a:rPr>
                          <m:t>1</m:t>
                        </m:r>
                      </m:sub>
                    </m:sSub>
                    <m:r>
                      <a:rPr lang="en-US" b="0" i="1" smtClean="0">
                        <a:solidFill>
                          <a:schemeClr val="accent4">
                            <a:lumMod val="75000"/>
                          </a:schemeClr>
                        </a:solidFill>
                        <a:latin typeface="Cambria Math" panose="02040503050406030204" pitchFamily="18" charset="0"/>
                      </a:rPr>
                      <m:t>, …,</m:t>
                    </m:r>
                    <m:sSub>
                      <m:sSubPr>
                        <m:ctrlPr>
                          <a:rPr lang="en-US" b="0" i="1" smtClean="0">
                            <a:solidFill>
                              <a:schemeClr val="accent4">
                                <a:lumMod val="75000"/>
                              </a:schemeClr>
                            </a:solidFill>
                            <a:latin typeface="Cambria Math" panose="02040503050406030204" pitchFamily="18" charset="0"/>
                          </a:rPr>
                        </m:ctrlPr>
                      </m:sSubPr>
                      <m:e>
                        <m:r>
                          <a:rPr lang="en-US" b="0" i="1" smtClean="0">
                            <a:solidFill>
                              <a:schemeClr val="accent4">
                                <a:lumMod val="75000"/>
                              </a:schemeClr>
                            </a:solidFill>
                            <a:latin typeface="Cambria Math" panose="02040503050406030204" pitchFamily="18" charset="0"/>
                          </a:rPr>
                          <m:t>𝑥</m:t>
                        </m:r>
                      </m:e>
                      <m:sub>
                        <m:r>
                          <a:rPr lang="en-US" b="0" i="1" smtClean="0">
                            <a:solidFill>
                              <a:schemeClr val="accent4">
                                <a:lumMod val="75000"/>
                              </a:schemeClr>
                            </a:solidFill>
                            <a:latin typeface="Cambria Math" panose="02040503050406030204" pitchFamily="18" charset="0"/>
                          </a:rPr>
                          <m:t>𝑛</m:t>
                        </m:r>
                      </m:sub>
                    </m:sSub>
                    <m:r>
                      <a:rPr lang="en-US" b="0" i="1" smtClean="0">
                        <a:solidFill>
                          <a:schemeClr val="accent4">
                            <a:lumMod val="75000"/>
                          </a:schemeClr>
                        </a:solidFill>
                        <a:latin typeface="Cambria Math" panose="02040503050406030204" pitchFamily="18" charset="0"/>
                      </a:rPr>
                      <m:t> </m:t>
                    </m:r>
                    <m:r>
                      <a:rPr lang="en-US" b="0" i="1" smtClean="0">
                        <a:latin typeface="Cambria Math" panose="02040503050406030204" pitchFamily="18" charset="0"/>
                      </a:rPr>
                      <m:t>←</m:t>
                    </m:r>
                  </m:oMath>
                </a14:m>
                <a:r>
                  <a:rPr lang="en-US" sz="2200"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𝔽</m:t>
                    </m:r>
                  </m:oMath>
                </a14:m>
                <a:r>
                  <a:rPr lang="en-US" sz="2200" dirty="0">
                    <a:latin typeface="PT Serif" panose="020A0603040505020204" pitchFamily="18" charset="77"/>
                  </a:rPr>
                  <a:t>       //  </a:t>
                </a:r>
                <a14:m>
                  <m:oMath xmlns:m="http://schemas.openxmlformats.org/officeDocument/2006/math">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 </m:t>
                        </m:r>
                        <m:r>
                          <a:rPr lang="en-US" sz="2200" b="0" i="1" smtClean="0">
                            <a:latin typeface="Cambria Math" panose="02040503050406030204" pitchFamily="18" charset="0"/>
                          </a:rPr>
                          <m:t>𝔽</m:t>
                        </m:r>
                        <m:r>
                          <a:rPr lang="en-US" sz="2200" b="0" i="1" smtClean="0">
                            <a:latin typeface="Cambria Math" panose="02040503050406030204" pitchFamily="18" charset="0"/>
                          </a:rPr>
                          <m:t> </m:t>
                        </m:r>
                      </m:e>
                    </m:d>
                    <m:r>
                      <a:rPr lang="en-US" sz="2200" b="0" i="1" smtClean="0">
                        <a:latin typeface="Cambria Math" panose="02040503050406030204" pitchFamily="18" charset="0"/>
                      </a:rPr>
                      <m:t>&gt;</m:t>
                    </m:r>
                    <m:r>
                      <a:rPr lang="en-US" sz="2200" i="1">
                        <a:latin typeface="Cambria Math" panose="02040503050406030204" pitchFamily="18" charset="0"/>
                      </a:rPr>
                      <m:t>𝑠𝑢𝑝𝑒𝑟𝑝𝑜𝑙𝑦</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oMath>
                </a14:m>
                <a:endParaRPr lang="en-US" sz="2200" dirty="0">
                  <a:latin typeface="PT Serif" panose="020A0603040505020204" pitchFamily="18" charset="77"/>
                </a:endParaRPr>
              </a:p>
            </p:txBody>
          </p:sp>
        </mc:Choice>
        <mc:Fallback xmlns="">
          <p:sp>
            <p:nvSpPr>
              <p:cNvPr id="4" name="Content Placeholder 2">
                <a:extLst>
                  <a:ext uri="{FF2B5EF4-FFF2-40B4-BE49-F238E27FC236}">
                    <a16:creationId xmlns:a16="http://schemas.microsoft.com/office/drawing/2014/main" id="{F3D5EA2E-A859-FC6E-3B89-F876922B1FF5}"/>
                  </a:ext>
                </a:extLst>
              </p:cNvPr>
              <p:cNvSpPr txBox="1">
                <a:spLocks noRot="1" noChangeAspect="1" noMove="1" noResize="1" noEditPoints="1" noAdjustHandles="1" noChangeArrowheads="1" noChangeShapeType="1" noTextEdit="1"/>
              </p:cNvSpPr>
              <p:nvPr/>
            </p:nvSpPr>
            <p:spPr>
              <a:xfrm>
                <a:off x="297872" y="1189696"/>
                <a:ext cx="10515600" cy="4351338"/>
              </a:xfrm>
              <a:prstGeom prst="rect">
                <a:avLst/>
              </a:prstGeom>
              <a:blipFill>
                <a:blip r:embed="rId3"/>
                <a:stretch>
                  <a:fillRect l="-1206" t="-2326"/>
                </a:stretch>
              </a:blipFill>
            </p:spPr>
            <p:txBody>
              <a:bodyPr/>
              <a:lstStyle/>
              <a:p>
                <a:r>
                  <a:rPr lang="en-US">
                    <a:noFill/>
                  </a:rPr>
                  <a:t> </a:t>
                </a:r>
              </a:p>
            </p:txBody>
          </p:sp>
        </mc:Fallback>
      </mc:AlternateContent>
      <p:pic>
        <p:nvPicPr>
          <p:cNvPr id="5" name="Picture 4" descr="A grey box with green labels&#10;&#10;Description automatically generated">
            <a:extLst>
              <a:ext uri="{FF2B5EF4-FFF2-40B4-BE49-F238E27FC236}">
                <a16:creationId xmlns:a16="http://schemas.microsoft.com/office/drawing/2014/main" id="{F6CDF7FD-CC44-AB6B-C04E-AC385599E099}"/>
              </a:ext>
            </a:extLst>
          </p:cNvPr>
          <p:cNvPicPr>
            <a:picLocks noChangeAspect="1"/>
          </p:cNvPicPr>
          <p:nvPr/>
        </p:nvPicPr>
        <p:blipFill>
          <a:blip r:embed="rId4"/>
          <a:stretch>
            <a:fillRect/>
          </a:stretch>
        </p:blipFill>
        <p:spPr>
          <a:xfrm>
            <a:off x="605368" y="2229693"/>
            <a:ext cx="1223872" cy="1507811"/>
          </a:xfrm>
          <a:prstGeom prst="rect">
            <a:avLst/>
          </a:prstGeom>
        </p:spPr>
      </p:pic>
      <p:pic>
        <p:nvPicPr>
          <p:cNvPr id="6" name="Picture 5" descr="A grey box with green labels&#10;&#10;Description automatically generated">
            <a:extLst>
              <a:ext uri="{FF2B5EF4-FFF2-40B4-BE49-F238E27FC236}">
                <a16:creationId xmlns:a16="http://schemas.microsoft.com/office/drawing/2014/main" id="{C7ED8BBE-0B19-D998-B426-553B41110204}"/>
              </a:ext>
            </a:extLst>
          </p:cNvPr>
          <p:cNvPicPr>
            <a:picLocks noChangeAspect="1"/>
          </p:cNvPicPr>
          <p:nvPr/>
        </p:nvPicPr>
        <p:blipFill>
          <a:blip r:embed="rId4"/>
          <a:stretch>
            <a:fillRect/>
          </a:stretch>
        </p:blipFill>
        <p:spPr>
          <a:xfrm>
            <a:off x="3703630" y="2306543"/>
            <a:ext cx="1223872" cy="1507811"/>
          </a:xfrm>
          <a:prstGeom prst="rect">
            <a:avLst/>
          </a:prstGeom>
        </p:spPr>
      </p:pic>
      <p:pic>
        <p:nvPicPr>
          <p:cNvPr id="7" name="Picture 6" descr="A grey box with green labels&#10;&#10;Description automatically generated">
            <a:extLst>
              <a:ext uri="{FF2B5EF4-FFF2-40B4-BE49-F238E27FC236}">
                <a16:creationId xmlns:a16="http://schemas.microsoft.com/office/drawing/2014/main" id="{BA9F9727-114E-9B4F-107A-09E92B1C3273}"/>
              </a:ext>
            </a:extLst>
          </p:cNvPr>
          <p:cNvPicPr>
            <a:picLocks noChangeAspect="1"/>
          </p:cNvPicPr>
          <p:nvPr/>
        </p:nvPicPr>
        <p:blipFill>
          <a:blip r:embed="rId4"/>
          <a:stretch>
            <a:fillRect/>
          </a:stretch>
        </p:blipFill>
        <p:spPr>
          <a:xfrm>
            <a:off x="6766268" y="2306543"/>
            <a:ext cx="1223872" cy="150781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B76749-B9D0-BEA9-4033-6DBA5FE2A2F2}"/>
                  </a:ext>
                </a:extLst>
              </p:cNvPr>
              <p:cNvSpPr txBox="1"/>
              <p:nvPr/>
            </p:nvSpPr>
            <p:spPr>
              <a:xfrm>
                <a:off x="512855" y="3742241"/>
                <a:ext cx="25311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1</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1</m:t>
                              </m:r>
                            </m:sub>
                          </m:sSub>
                        </m:e>
                      </m:d>
                      <m:r>
                        <a:rPr lang="en-US" sz="2400" b="0" i="1" smtClean="0">
                          <a:latin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79B76749-B9D0-BEA9-4033-6DBA5FE2A2F2}"/>
                  </a:ext>
                </a:extLst>
              </p:cNvPr>
              <p:cNvSpPr txBox="1">
                <a:spLocks noRot="1" noChangeAspect="1" noMove="1" noResize="1" noEditPoints="1" noAdjustHandles="1" noChangeArrowheads="1" noChangeShapeType="1" noTextEdit="1"/>
              </p:cNvSpPr>
              <p:nvPr/>
            </p:nvSpPr>
            <p:spPr>
              <a:xfrm>
                <a:off x="512855" y="3742241"/>
                <a:ext cx="2531141" cy="369332"/>
              </a:xfrm>
              <a:prstGeom prst="rect">
                <a:avLst/>
              </a:prstGeom>
              <a:blipFill>
                <a:blip r:embed="rId5"/>
                <a:stretch>
                  <a:fillRect l="-1500" t="-10000" r="-400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A464D-E449-C8E3-AF39-C8A3867E8E5A}"/>
                  </a:ext>
                </a:extLst>
              </p:cNvPr>
              <p:cNvSpPr txBox="1"/>
              <p:nvPr/>
            </p:nvSpPr>
            <p:spPr>
              <a:xfrm>
                <a:off x="3576993" y="3743739"/>
                <a:ext cx="25524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2</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2</m:t>
                              </m:r>
                            </m:sub>
                          </m:sSub>
                        </m:e>
                      </m:d>
                      <m:r>
                        <a:rPr lang="en-US" sz="2400" b="0" i="1" smtClean="0">
                          <a:latin typeface="Cambria Math" panose="02040503050406030204" pitchFamily="18" charset="0"/>
                        </a:rPr>
                        <m:t> )</m:t>
                      </m:r>
                    </m:oMath>
                  </m:oMathPara>
                </a14:m>
                <a:endParaRPr lang="en-US" sz="2400" dirty="0"/>
              </a:p>
            </p:txBody>
          </p:sp>
        </mc:Choice>
        <mc:Fallback xmlns="">
          <p:sp>
            <p:nvSpPr>
              <p:cNvPr id="9" name="TextBox 8">
                <a:extLst>
                  <a:ext uri="{FF2B5EF4-FFF2-40B4-BE49-F238E27FC236}">
                    <a16:creationId xmlns:a16="http://schemas.microsoft.com/office/drawing/2014/main" id="{34DA464D-E449-C8E3-AF39-C8A3867E8E5A}"/>
                  </a:ext>
                </a:extLst>
              </p:cNvPr>
              <p:cNvSpPr txBox="1">
                <a:spLocks noRot="1" noChangeAspect="1" noMove="1" noResize="1" noEditPoints="1" noAdjustHandles="1" noChangeArrowheads="1" noChangeShapeType="1" noTextEdit="1"/>
              </p:cNvSpPr>
              <p:nvPr/>
            </p:nvSpPr>
            <p:spPr>
              <a:xfrm>
                <a:off x="3576993" y="3743739"/>
                <a:ext cx="2552494" cy="369332"/>
              </a:xfrm>
              <a:prstGeom prst="rect">
                <a:avLst/>
              </a:prstGeom>
              <a:blipFill>
                <a:blip r:embed="rId6"/>
                <a:stretch>
                  <a:fillRect l="-990" t="-10000" r="-396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CF4935-95C2-7B56-C157-722F9AC86A2A}"/>
                  </a:ext>
                </a:extLst>
              </p:cNvPr>
              <p:cNvSpPr txBox="1"/>
              <p:nvPr/>
            </p:nvSpPr>
            <p:spPr>
              <a:xfrm>
                <a:off x="6666639" y="3742241"/>
                <a:ext cx="25524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3</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3</m:t>
                              </m:r>
                            </m:sub>
                          </m:sSub>
                        </m:e>
                      </m:d>
                      <m:r>
                        <a:rPr lang="en-US" sz="2400" b="0" i="1" smtClean="0">
                          <a:latin typeface="Cambria Math" panose="02040503050406030204" pitchFamily="18" charset="0"/>
                        </a:rPr>
                        <m:t> )</m:t>
                      </m:r>
                    </m:oMath>
                  </m:oMathPara>
                </a14:m>
                <a:endParaRPr lang="en-US" sz="2400" dirty="0"/>
              </a:p>
            </p:txBody>
          </p:sp>
        </mc:Choice>
        <mc:Fallback xmlns="">
          <p:sp>
            <p:nvSpPr>
              <p:cNvPr id="10" name="TextBox 9">
                <a:extLst>
                  <a:ext uri="{FF2B5EF4-FFF2-40B4-BE49-F238E27FC236}">
                    <a16:creationId xmlns:a16="http://schemas.microsoft.com/office/drawing/2014/main" id="{38CF4935-95C2-7B56-C157-722F9AC86A2A}"/>
                  </a:ext>
                </a:extLst>
              </p:cNvPr>
              <p:cNvSpPr txBox="1">
                <a:spLocks noRot="1" noChangeAspect="1" noMove="1" noResize="1" noEditPoints="1" noAdjustHandles="1" noChangeArrowheads="1" noChangeShapeType="1" noTextEdit="1"/>
              </p:cNvSpPr>
              <p:nvPr/>
            </p:nvSpPr>
            <p:spPr>
              <a:xfrm>
                <a:off x="6666639" y="3742241"/>
                <a:ext cx="2552494" cy="369332"/>
              </a:xfrm>
              <a:prstGeom prst="rect">
                <a:avLst/>
              </a:prstGeom>
              <a:blipFill>
                <a:blip r:embed="rId7"/>
                <a:stretch>
                  <a:fillRect l="-1493" t="-10000" r="-398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0255E7-7135-3D16-4F05-439621DB6329}"/>
                  </a:ext>
                </a:extLst>
              </p:cNvPr>
              <p:cNvSpPr txBox="1"/>
              <p:nvPr/>
            </p:nvSpPr>
            <p:spPr>
              <a:xfrm>
                <a:off x="163268" y="5444432"/>
                <a:ext cx="2226821" cy="5059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 </m:t>
                              </m:r>
                              <m:d>
                                <m:dPr>
                                  <m:ctrlPr>
                                    <a:rPr lang="en-US" sz="2600" b="0" i="1" smtClean="0">
                                      <a:solidFill>
                                        <a:schemeClr val="accent4">
                                          <a:lumMod val="75000"/>
                                        </a:schemeClr>
                                      </a:solidFill>
                                      <a:latin typeface="Cambria Math" panose="02040503050406030204" pitchFamily="18" charset="0"/>
                                    </a:rPr>
                                  </m:ctrlPr>
                                </m:dPr>
                                <m:e>
                                  <m:sSub>
                                    <m:sSubPr>
                                      <m:ctrlPr>
                                        <a:rPr lang="en-US" sz="2600" b="0" i="1" smtClean="0">
                                          <a:solidFill>
                                            <a:schemeClr val="accent4">
                                              <a:lumMod val="75000"/>
                                            </a:schemeClr>
                                          </a:solidFill>
                                          <a:latin typeface="Cambria Math" panose="02040503050406030204" pitchFamily="18" charset="0"/>
                                        </a:rPr>
                                      </m:ctrlPr>
                                    </m:sSubPr>
                                    <m:e>
                                      <m:r>
                                        <a:rPr lang="en-US" sz="2600" b="0" i="1" smtClean="0">
                                          <a:solidFill>
                                            <a:schemeClr val="accent4">
                                              <a:lumMod val="75000"/>
                                            </a:schemeClr>
                                          </a:solidFill>
                                          <a:latin typeface="Cambria Math" panose="02040503050406030204" pitchFamily="18" charset="0"/>
                                        </a:rPr>
                                        <m:t>𝑥</m:t>
                                      </m:r>
                                    </m:e>
                                    <m:sub>
                                      <m:r>
                                        <a:rPr lang="en-US" sz="2600" b="0" i="1" smtClean="0">
                                          <a:solidFill>
                                            <a:schemeClr val="accent4">
                                              <a:lumMod val="75000"/>
                                            </a:schemeClr>
                                          </a:solidFill>
                                          <a:latin typeface="Cambria Math" panose="02040503050406030204" pitchFamily="18" charset="0"/>
                                        </a:rPr>
                                        <m:t>𝑖</m:t>
                                      </m:r>
                                    </m:sub>
                                  </m:sSub>
                                  <m:r>
                                    <a:rPr lang="en-US" sz="2600" b="0" i="1" smtClean="0">
                                      <a:solidFill>
                                        <a:schemeClr val="accent4">
                                          <a:lumMod val="75000"/>
                                        </a:schemeClr>
                                      </a:solidFill>
                                      <a:latin typeface="Cambria Math" panose="02040503050406030204" pitchFamily="18" charset="0"/>
                                    </a:rPr>
                                    <m:t> </m:t>
                                  </m:r>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b="0" i="1" smtClean="0">
                                          <a:latin typeface="Cambria Math" panose="02040503050406030204" pitchFamily="18" charset="0"/>
                                        </a:rPr>
                                      </m:ctrlPr>
                                    </m:dPr>
                                    <m:e>
                                      <m:sSub>
                                        <m:sSubPr>
                                          <m:ctrlPr>
                                            <a:rPr lang="en-US" sz="2600" b="0" i="1" smtClean="0">
                                              <a:solidFill>
                                                <a:schemeClr val="accent4">
                                                  <a:lumMod val="75000"/>
                                                </a:schemeClr>
                                              </a:solidFill>
                                              <a:latin typeface="Cambria Math" panose="02040503050406030204" pitchFamily="18" charset="0"/>
                                            </a:rPr>
                                          </m:ctrlPr>
                                        </m:sSubPr>
                                        <m:e>
                                          <m:r>
                                            <a:rPr lang="en-US" sz="2600" b="0" i="1" smtClean="0">
                                              <a:solidFill>
                                                <a:schemeClr val="accent4">
                                                  <a:lumMod val="75000"/>
                                                </a:schemeClr>
                                              </a:solidFill>
                                              <a:latin typeface="Cambria Math" panose="02040503050406030204" pitchFamily="18" charset="0"/>
                                            </a:rPr>
                                            <m:t>𝑥</m:t>
                                          </m:r>
                                        </m:e>
                                        <m:sub>
                                          <m:r>
                                            <a:rPr lang="en-US" sz="2600" b="0" i="1" smtClean="0">
                                              <a:solidFill>
                                                <a:schemeClr val="accent4">
                                                  <a:lumMod val="75000"/>
                                                </a:schemeClr>
                                              </a:solidFill>
                                              <a:latin typeface="Cambria Math" panose="02040503050406030204" pitchFamily="18" charset="0"/>
                                            </a:rPr>
                                            <m:t>𝑖</m:t>
                                          </m:r>
                                        </m:sub>
                                      </m:sSub>
                                    </m:e>
                                  </m:d>
                                </m:e>
                              </m:d>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𝑇</m:t>
                          </m:r>
                        </m:sub>
                      </m:sSub>
                    </m:oMath>
                  </m:oMathPara>
                </a14:m>
                <a:endParaRPr lang="en-US" sz="2600" dirty="0"/>
              </a:p>
            </p:txBody>
          </p:sp>
        </mc:Choice>
        <mc:Fallback xmlns="">
          <p:sp>
            <p:nvSpPr>
              <p:cNvPr id="15" name="TextBox 14">
                <a:extLst>
                  <a:ext uri="{FF2B5EF4-FFF2-40B4-BE49-F238E27FC236}">
                    <a16:creationId xmlns:a16="http://schemas.microsoft.com/office/drawing/2014/main" id="{EF0255E7-7135-3D16-4F05-439621DB6329}"/>
                  </a:ext>
                </a:extLst>
              </p:cNvPr>
              <p:cNvSpPr txBox="1">
                <a:spLocks noRot="1" noChangeAspect="1" noMove="1" noResize="1" noEditPoints="1" noAdjustHandles="1" noChangeArrowheads="1" noChangeShapeType="1" noTextEdit="1"/>
              </p:cNvSpPr>
              <p:nvPr/>
            </p:nvSpPr>
            <p:spPr>
              <a:xfrm>
                <a:off x="163268" y="5444432"/>
                <a:ext cx="2226821" cy="505908"/>
              </a:xfrm>
              <a:prstGeom prst="rect">
                <a:avLst/>
              </a:prstGeom>
              <a:blipFill>
                <a:blip r:embed="rId8"/>
                <a:stretch>
                  <a:fillRect l="-1695" r="-9040" b="-3170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A511289-7719-1715-B35F-8F1EED86D60A}"/>
              </a:ext>
            </a:extLst>
          </p:cNvPr>
          <p:cNvCxnSpPr>
            <a:cxnSpLocks/>
            <a:stCxn id="15" idx="3"/>
          </p:cNvCxnSpPr>
          <p:nvPr/>
        </p:nvCxnSpPr>
        <p:spPr>
          <a:xfrm>
            <a:off x="2390089" y="5697386"/>
            <a:ext cx="456307" cy="28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20" name="Google Shape;1025;p68">
            <a:extLst>
              <a:ext uri="{FF2B5EF4-FFF2-40B4-BE49-F238E27FC236}">
                <a16:creationId xmlns:a16="http://schemas.microsoft.com/office/drawing/2014/main" id="{53239ECD-6692-8C2E-CC38-EE316B0DB71D}"/>
              </a:ext>
            </a:extLst>
          </p:cNvPr>
          <p:cNvPicPr preferRelativeResize="0"/>
          <p:nvPr/>
        </p:nvPicPr>
        <p:blipFill>
          <a:blip r:embed="rId9">
            <a:alphaModFix/>
          </a:blip>
          <a:stretch>
            <a:fillRect/>
          </a:stretch>
        </p:blipFill>
        <p:spPr>
          <a:xfrm>
            <a:off x="11266615" y="4974930"/>
            <a:ext cx="866207" cy="722740"/>
          </a:xfrm>
          <a:prstGeom prst="rect">
            <a:avLst/>
          </a:prstGeom>
          <a:noFill/>
          <a:ln>
            <a:noFill/>
          </a:ln>
        </p:spPr>
      </p:pic>
      <p:pic>
        <p:nvPicPr>
          <p:cNvPr id="3" name="Picture 2" descr="A grey box with green labels&#10;&#10;Description automatically generated">
            <a:extLst>
              <a:ext uri="{FF2B5EF4-FFF2-40B4-BE49-F238E27FC236}">
                <a16:creationId xmlns:a16="http://schemas.microsoft.com/office/drawing/2014/main" id="{C4068DA6-996A-1073-5AC9-D791E84D9C7F}"/>
              </a:ext>
            </a:extLst>
          </p:cNvPr>
          <p:cNvPicPr>
            <a:picLocks noChangeAspect="1"/>
          </p:cNvPicPr>
          <p:nvPr/>
        </p:nvPicPr>
        <p:blipFill>
          <a:blip r:embed="rId4"/>
          <a:stretch>
            <a:fillRect/>
          </a:stretch>
        </p:blipFill>
        <p:spPr>
          <a:xfrm>
            <a:off x="9589970" y="2305182"/>
            <a:ext cx="1223872" cy="150781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635E78-286F-861D-BB58-5B2252440ACA}"/>
                  </a:ext>
                </a:extLst>
              </p:cNvPr>
              <p:cNvSpPr txBox="1"/>
              <p:nvPr/>
            </p:nvSpPr>
            <p:spPr>
              <a:xfrm>
                <a:off x="9490341" y="3740880"/>
                <a:ext cx="25524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4</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4</m:t>
                              </m:r>
                            </m:sub>
                          </m:sSub>
                        </m:e>
                      </m:d>
                      <m:r>
                        <a:rPr lang="en-US" sz="2400" b="0" i="1" smtClean="0">
                          <a:latin typeface="Cambria Math" panose="02040503050406030204" pitchFamily="18" charset="0"/>
                        </a:rPr>
                        <m:t> )</m:t>
                      </m:r>
                    </m:oMath>
                  </m:oMathPara>
                </a14:m>
                <a:endParaRPr lang="en-US" sz="2400" dirty="0"/>
              </a:p>
            </p:txBody>
          </p:sp>
        </mc:Choice>
        <mc:Fallback xmlns="">
          <p:sp>
            <p:nvSpPr>
              <p:cNvPr id="11" name="TextBox 10">
                <a:extLst>
                  <a:ext uri="{FF2B5EF4-FFF2-40B4-BE49-F238E27FC236}">
                    <a16:creationId xmlns:a16="http://schemas.microsoft.com/office/drawing/2014/main" id="{3E635E78-286F-861D-BB58-5B2252440ACA}"/>
                  </a:ext>
                </a:extLst>
              </p:cNvPr>
              <p:cNvSpPr txBox="1">
                <a:spLocks noRot="1" noChangeAspect="1" noMove="1" noResize="1" noEditPoints="1" noAdjustHandles="1" noChangeArrowheads="1" noChangeShapeType="1" noTextEdit="1"/>
              </p:cNvSpPr>
              <p:nvPr/>
            </p:nvSpPr>
            <p:spPr>
              <a:xfrm>
                <a:off x="9490341" y="3740880"/>
                <a:ext cx="2552494" cy="369332"/>
              </a:xfrm>
              <a:prstGeom prst="rect">
                <a:avLst/>
              </a:prstGeom>
              <a:blipFill>
                <a:blip r:embed="rId10"/>
                <a:stretch>
                  <a:fillRect l="-1485" t="-10000" r="-3960"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ounded Rectangle 20">
                <a:extLst>
                  <a:ext uri="{FF2B5EF4-FFF2-40B4-BE49-F238E27FC236}">
                    <a16:creationId xmlns:a16="http://schemas.microsoft.com/office/drawing/2014/main" id="{91FACAD3-442A-CF88-A2D5-96436577193D}"/>
                  </a:ext>
                </a:extLst>
              </p:cNvPr>
              <p:cNvSpPr/>
              <p:nvPr/>
            </p:nvSpPr>
            <p:spPr>
              <a:xfrm>
                <a:off x="2846396" y="4710156"/>
                <a:ext cx="7045749" cy="1975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latin typeface="PT Serif" panose="020A0603040505020204" pitchFamily="18" charset="77"/>
                  </a:rPr>
                  <a:t> If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oMath>
                </a14:m>
                <a:r>
                  <a:rPr lang="en-US" sz="2600" dirty="0">
                    <a:latin typeface="PT Serif" panose="020A0603040505020204" pitchFamily="18" charset="77"/>
                  </a:rPr>
                  <a:t> :</a:t>
                </a:r>
              </a:p>
              <a:p>
                <a:r>
                  <a:rPr lang="en-US" sz="2600" dirty="0">
                    <a:latin typeface="PT Serif" panose="020A0603040505020204" pitchFamily="18" charset="77"/>
                  </a:rPr>
                  <a:t>	Output </a:t>
                </a:r>
                <a14:m>
                  <m:oMath xmlns:m="http://schemas.openxmlformats.org/officeDocument/2006/math">
                    <m:r>
                      <a:rPr lang="en-US" sz="2600" b="0" i="1" smtClean="0">
                        <a:latin typeface="Cambria Math" panose="02040503050406030204" pitchFamily="18" charset="0"/>
                      </a:rPr>
                      <m:t>⊥</m:t>
                    </m:r>
                  </m:oMath>
                </a14:m>
                <a:endParaRPr lang="en-US" sz="2600" b="0" dirty="0">
                  <a:latin typeface="PT Serif" panose="020A0603040505020204" pitchFamily="18" charset="77"/>
                </a:endParaRPr>
              </a:p>
              <a:p>
                <a:r>
                  <a:rPr lang="en-US" sz="2600" dirty="0">
                    <a:latin typeface="PT Serif" panose="020A0603040505020204" pitchFamily="18" charset="77"/>
                  </a:rPr>
                  <a:t> Otherwise:</a:t>
                </a:r>
              </a:p>
              <a:p>
                <a:r>
                  <a:rPr lang="en-US" sz="2600" dirty="0">
                    <a:latin typeface="PT Serif" panose="020A0603040505020204" pitchFamily="18" charset="77"/>
                  </a:rPr>
                  <a:t>	 Output Rec (</a:t>
                </a:r>
                <a14:m>
                  <m:oMath xmlns:m="http://schemas.openxmlformats.org/officeDocument/2006/math">
                    <m:r>
                      <a:rPr lang="en-US" sz="2600" b="0" i="1" smtClean="0">
                        <a:latin typeface="Cambria Math" panose="02040503050406030204" pitchFamily="18" charset="0"/>
                      </a:rPr>
                      <m:t> </m:t>
                    </m:r>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h</m:t>
                                </m:r>
                              </m:e>
                              <m:sub>
                                <m:r>
                                  <a:rPr lang="en-US" sz="2600" b="0" i="1" smtClean="0">
                                    <a:latin typeface="Cambria Math" panose="02040503050406030204" pitchFamily="18" charset="0"/>
                                  </a:rPr>
                                  <m:t>𝑖</m:t>
                                </m:r>
                              </m:sub>
                            </m:sSub>
                          </m:e>
                        </m:d>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𝒥</m:t>
                        </m:r>
                      </m:sub>
                    </m:sSub>
                    <m:r>
                      <a:rPr lang="en-US" sz="2600" b="0" i="1" smtClean="0">
                        <a:latin typeface="Cambria Math" panose="02040503050406030204" pitchFamily="18" charset="0"/>
                      </a:rPr>
                      <m:t> , </m:t>
                    </m:r>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 </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𝑖</m:t>
                                    </m:r>
                                  </m:e>
                                </m:d>
                                <m:r>
                                  <a:rPr lang="en-US" sz="2600" b="0" i="1" smtClean="0">
                                    <a:latin typeface="Cambria Math" panose="02040503050406030204" pitchFamily="18" charset="0"/>
                                  </a:rPr>
                                  <m:t> </m:t>
                                </m:r>
                              </m:e>
                            </m:d>
                            <m:r>
                              <a:rPr lang="en-US" sz="2600" b="0" i="1" smtClean="0">
                                <a:latin typeface="Cambria Math" panose="02040503050406030204" pitchFamily="18" charset="0"/>
                              </a:rPr>
                              <m:t> </m:t>
                            </m:r>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𝑇</m:t>
                        </m:r>
                      </m:sub>
                    </m:sSub>
                  </m:oMath>
                </a14:m>
                <a:r>
                  <a:rPr lang="en-US" sz="2600" dirty="0">
                    <a:latin typeface="PT Serif" panose="020A0603040505020204" pitchFamily="18" charset="77"/>
                  </a:rPr>
                  <a:t> )</a:t>
                </a:r>
              </a:p>
            </p:txBody>
          </p:sp>
        </mc:Choice>
        <mc:Fallback>
          <p:sp>
            <p:nvSpPr>
              <p:cNvPr id="21" name="Rounded Rectangle 20">
                <a:extLst>
                  <a:ext uri="{FF2B5EF4-FFF2-40B4-BE49-F238E27FC236}">
                    <a16:creationId xmlns:a16="http://schemas.microsoft.com/office/drawing/2014/main" id="{91FACAD3-442A-CF88-A2D5-96436577193D}"/>
                  </a:ext>
                </a:extLst>
              </p:cNvPr>
              <p:cNvSpPr>
                <a:spLocks noRot="1" noChangeAspect="1" noMove="1" noResize="1" noEditPoints="1" noAdjustHandles="1" noChangeArrowheads="1" noChangeShapeType="1" noTextEdit="1"/>
              </p:cNvSpPr>
              <p:nvPr/>
            </p:nvSpPr>
            <p:spPr>
              <a:xfrm>
                <a:off x="2846396" y="4710156"/>
                <a:ext cx="7045749" cy="1975029"/>
              </a:xfrm>
              <a:prstGeom prst="round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518;p45">
                <a:extLst>
                  <a:ext uri="{FF2B5EF4-FFF2-40B4-BE49-F238E27FC236}">
                    <a16:creationId xmlns:a16="http://schemas.microsoft.com/office/drawing/2014/main" id="{7D12A455-58B8-1DC2-7BBD-3E26BCECC394}"/>
                  </a:ext>
                </a:extLst>
              </p:cNvPr>
              <p:cNvSpPr/>
              <p:nvPr/>
            </p:nvSpPr>
            <p:spPr>
              <a:xfrm>
                <a:off x="6272135" y="4761721"/>
                <a:ext cx="4920539" cy="130365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R cannot link </a:t>
                </a:r>
                <a14:m>
                  <m:oMath xmlns:m="http://schemas.openxmlformats.org/officeDocument/2006/math">
                    <m:r>
                      <a:rPr lang="en-US" sz="2400" b="0" i="1" smtClean="0">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𝑔</m:t>
                    </m:r>
                    <m:r>
                      <a:rPr lang="en-US" sz="2400" b="0" i="1" smtClean="0">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𝑖</m:t>
                        </m:r>
                      </m:sub>
                    </m:sSub>
                    <m:r>
                      <a:rPr lang="en-US" sz="2400" b="0" i="1" smtClean="0">
                        <a:latin typeface="Cambria Math" panose="02040503050406030204" pitchFamily="18" charset="0"/>
                      </a:rPr>
                      <m:t>))</m:t>
                    </m:r>
                  </m:oMath>
                </a14:m>
                <a:r>
                  <a:rPr lang="en-US" sz="2200" dirty="0">
                    <a:solidFill>
                      <a:schemeClr val="accent1">
                        <a:lumMod val="50000"/>
                      </a:schemeClr>
                    </a:solidFill>
                    <a:latin typeface="PT Serif"/>
                    <a:ea typeface="PT Serif"/>
                    <a:cs typeface="PT Serif"/>
                    <a:sym typeface="PT Serif"/>
                  </a:rPr>
                  <a:t> to server </a:t>
                </a: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𝑖</m:t>
                    </m:r>
                  </m:oMath>
                </a14:m>
                <a:endParaRPr sz="2200" dirty="0">
                  <a:solidFill>
                    <a:schemeClr val="accent1">
                      <a:lumMod val="50000"/>
                    </a:schemeClr>
                  </a:solidFill>
                  <a:latin typeface="PT Serif"/>
                  <a:ea typeface="PT Serif"/>
                  <a:cs typeface="PT Serif"/>
                  <a:sym typeface="PT Serif"/>
                </a:endParaRPr>
              </a:p>
            </p:txBody>
          </p:sp>
        </mc:Choice>
        <mc:Fallback xmlns="">
          <p:sp>
            <p:nvSpPr>
              <p:cNvPr id="17" name="Google Shape;518;p45">
                <a:extLst>
                  <a:ext uri="{FF2B5EF4-FFF2-40B4-BE49-F238E27FC236}">
                    <a16:creationId xmlns:a16="http://schemas.microsoft.com/office/drawing/2014/main" id="{7D12A455-58B8-1DC2-7BBD-3E26BCECC394}"/>
                  </a:ext>
                </a:extLst>
              </p:cNvPr>
              <p:cNvSpPr>
                <a:spLocks noRot="1" noChangeAspect="1" noMove="1" noResize="1" noEditPoints="1" noAdjustHandles="1" noChangeArrowheads="1" noChangeShapeType="1" noTextEdit="1"/>
              </p:cNvSpPr>
              <p:nvPr/>
            </p:nvSpPr>
            <p:spPr>
              <a:xfrm>
                <a:off x="6272135" y="4761721"/>
                <a:ext cx="4920539" cy="1303657"/>
              </a:xfrm>
              <a:prstGeom prst="cloud">
                <a:avLst/>
              </a:prstGeom>
              <a:blipFill>
                <a:blip r:embed="rId12"/>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4395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5" grpId="0"/>
      <p:bldP spid="11" grpId="0"/>
      <p:bldP spid="21"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6355-1C3D-95B3-D4DF-F4392B36C5BF}"/>
              </a:ext>
            </a:extLst>
          </p:cNvPr>
          <p:cNvSpPr>
            <a:spLocks noGrp="1"/>
          </p:cNvSpPr>
          <p:nvPr>
            <p:ph type="title"/>
          </p:nvPr>
        </p:nvSpPr>
        <p:spPr>
          <a:xfrm>
            <a:off x="297872" y="94960"/>
            <a:ext cx="11108682" cy="1325563"/>
          </a:xfrm>
        </p:spPr>
        <p:txBody>
          <a:bodyPr/>
          <a:lstStyle/>
          <a:p>
            <a:r>
              <a:rPr lang="en-US" dirty="0">
                <a:latin typeface="PT Serif" panose="020A0603040505020204" pitchFamily="18" charset="77"/>
              </a:rPr>
              <a:t>TS: Shamir-based Traceable Secret Sharing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D25830-17F9-76C4-CFA3-366BBDA6581B}"/>
                  </a:ext>
                </a:extLst>
              </p:cNvPr>
              <p:cNvSpPr>
                <a:spLocks noGrp="1"/>
              </p:cNvSpPr>
              <p:nvPr>
                <p:ph idx="1"/>
              </p:nvPr>
            </p:nvSpPr>
            <p:spPr>
              <a:xfrm>
                <a:off x="297871" y="1277167"/>
                <a:ext cx="11275819" cy="4897591"/>
              </a:xfrm>
            </p:spPr>
            <p:txBody>
              <a:bodyPr/>
              <a:lstStyle/>
              <a:p>
                <a:pPr marL="0" indent="0">
                  <a:buNone/>
                </a:pPr>
                <a:r>
                  <a:rPr lang="en-US" dirty="0">
                    <a:latin typeface="PT Serif" panose="020A0603040505020204" pitchFamily="18" charset="77"/>
                  </a:rPr>
                  <a:t>Share(</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m:t>
                    </m:r>
                    <m:r>
                      <a:rPr lang="en-US" b="0" i="1" smtClean="0">
                        <a:latin typeface="Cambria Math" panose="02040503050406030204" pitchFamily="18" charset="0"/>
                      </a:rPr>
                      <m:t>𝜌</m:t>
                    </m:r>
                  </m:oMath>
                </a14:m>
                <a:r>
                  <a:rPr lang="en-US" dirty="0">
                    <a:latin typeface="PT Serif" panose="020A0603040505020204" pitchFamily="18" charset="77"/>
                  </a:rPr>
                  <a:t>):</a:t>
                </a:r>
              </a:p>
              <a:p>
                <a:r>
                  <a:rPr lang="en-US" sz="2700" dirty="0">
                    <a:latin typeface="PT Serif" panose="020A0603040505020204" pitchFamily="18" charset="77"/>
                  </a:rPr>
                  <a:t>   Parse </a:t>
                </a:r>
                <a14:m>
                  <m:oMath xmlns:m="http://schemas.openxmlformats.org/officeDocument/2006/math">
                    <m:r>
                      <a:rPr lang="en-US" sz="2700" b="0" i="1" smtClean="0">
                        <a:latin typeface="Cambria Math" panose="02040503050406030204" pitchFamily="18" charset="0"/>
                      </a:rPr>
                      <m:t>𝜌</m:t>
                    </m:r>
                  </m:oMath>
                </a14:m>
                <a:r>
                  <a:rPr lang="en-US" sz="2700" dirty="0">
                    <a:latin typeface="PT Serif" panose="020A0603040505020204" pitchFamily="18" charset="77"/>
                  </a:rPr>
                  <a:t> as </a:t>
                </a:r>
                <a14:m>
                  <m:oMath xmlns:m="http://schemas.openxmlformats.org/officeDocument/2006/math">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𝑎</m:t>
                        </m:r>
                      </m:e>
                      <m:sub>
                        <m:r>
                          <a:rPr lang="en-US" sz="2700" b="0" i="1" smtClean="0">
                            <a:latin typeface="Cambria Math" panose="02040503050406030204" pitchFamily="18" charset="0"/>
                          </a:rPr>
                          <m:t>1</m:t>
                        </m:r>
                      </m:sub>
                    </m:sSub>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𝑎</m:t>
                        </m:r>
                      </m:e>
                      <m:sub>
                        <m:r>
                          <a:rPr lang="en-US" sz="2700" b="0" i="1" smtClean="0">
                            <a:latin typeface="Cambria Math" panose="02040503050406030204" pitchFamily="18" charset="0"/>
                          </a:rPr>
                          <m:t>𝑡</m:t>
                        </m:r>
                        <m:r>
                          <a:rPr lang="en-US" sz="2700" b="0" i="1" smtClean="0">
                            <a:latin typeface="Cambria Math" panose="02040503050406030204" pitchFamily="18" charset="0"/>
                          </a:rPr>
                          <m:t>−1</m:t>
                        </m:r>
                      </m:sub>
                    </m:sSub>
                    <m:r>
                      <a:rPr lang="en-US" sz="2700" b="0" i="1" smtClean="0">
                        <a:latin typeface="Cambria Math" panose="02040503050406030204" pitchFamily="18" charset="0"/>
                      </a:rPr>
                      <m:t>∈</m:t>
                    </m:r>
                    <m:r>
                      <a:rPr lang="en-US" sz="2700" b="0" i="1" smtClean="0">
                        <a:latin typeface="Cambria Math" panose="02040503050406030204" pitchFamily="18" charset="0"/>
                      </a:rPr>
                      <m:t>𝔽</m:t>
                    </m:r>
                    <m:r>
                      <a:rPr lang="en-US" sz="2700" b="0" i="1" smtClean="0">
                        <a:latin typeface="Cambria Math" panose="02040503050406030204" pitchFamily="18" charset="0"/>
                      </a:rPr>
                      <m:t> </m:t>
                    </m:r>
                  </m:oMath>
                </a14:m>
                <a:r>
                  <a:rPr lang="en-US" sz="2700" b="0" dirty="0">
                    <a:latin typeface="PT Serif" panose="020A0603040505020204" pitchFamily="18" charset="77"/>
                  </a:rPr>
                  <a:t>		</a:t>
                </a:r>
                <a:r>
                  <a:rPr lang="en-US" sz="2400" dirty="0">
                    <a:latin typeface="PT Serif" panose="020A0603040505020204" pitchFamily="18" charset="77"/>
                  </a:rPr>
                  <a:t>//</a:t>
                </a:r>
                <a:r>
                  <a:rPr lang="en-US" sz="2400" b="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a:rPr lang="en-US" sz="2400" i="1">
                            <a:latin typeface="Cambria Math" panose="02040503050406030204" pitchFamily="18" charset="0"/>
                          </a:rPr>
                          <m:t>𝑗</m:t>
                        </m:r>
                        <m:r>
                          <a:rPr lang="en-US" sz="2400" i="1">
                            <a:latin typeface="Cambria Math" panose="02040503050406030204" pitchFamily="18" charset="0"/>
                          </a:rPr>
                          <m:t> ∈ </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−1</m:t>
                            </m:r>
                          </m:e>
                        </m:d>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𝑗</m:t>
                        </m:r>
                      </m:sub>
                    </m:sSub>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𝑗</m:t>
                        </m:r>
                      </m:sup>
                    </m:sSup>
                  </m:oMath>
                </a14:m>
                <a:endParaRPr lang="en-US" sz="2700" b="0" dirty="0">
                  <a:latin typeface="PT Serif" panose="020A0603040505020204" pitchFamily="18" charset="77"/>
                </a:endParaRPr>
              </a:p>
              <a:p>
                <a:r>
                  <a:rPr lang="en-US" sz="2700" dirty="0">
                    <a:latin typeface="PT Serif" panose="020A0603040505020204" pitchFamily="18" charset="77"/>
                  </a:rPr>
                  <a:t>   Sample </a:t>
                </a:r>
                <a14:m>
                  <m:oMath xmlns:m="http://schemas.openxmlformats.org/officeDocument/2006/math">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oMath>
                </a14:m>
                <a:r>
                  <a:rPr lang="en-US" sz="2400" dirty="0">
                    <a:latin typeface="PT Serif" panose="020A0603040505020204" pitchFamily="18" charset="77"/>
                  </a:rPr>
                  <a:t>$</a:t>
                </a:r>
                <a:r>
                  <a:rPr lang="en-US" sz="2700" dirty="0">
                    <a:latin typeface="PT Serif" panose="020A0603040505020204" pitchFamily="18" charset="77"/>
                  </a:rPr>
                  <a:t> </a:t>
                </a:r>
                <a14:m>
                  <m:oMath xmlns:m="http://schemas.openxmlformats.org/officeDocument/2006/math">
                    <m:r>
                      <a:rPr lang="en-US" sz="2700" b="0" i="1" smtClean="0">
                        <a:latin typeface="Cambria Math" panose="02040503050406030204" pitchFamily="18" charset="0"/>
                      </a:rPr>
                      <m:t>𝔽</m:t>
                    </m:r>
                  </m:oMath>
                </a14:m>
                <a:endParaRPr lang="en-US" sz="2700" dirty="0">
                  <a:latin typeface="PT Serif" panose="020A0603040505020204" pitchFamily="18" charset="77"/>
                </a:endParaRPr>
              </a:p>
              <a:p>
                <a:r>
                  <a:rPr lang="en-US" sz="2700" dirty="0">
                    <a:latin typeface="PT Serif" panose="020A0603040505020204" pitchFamily="18" charset="77"/>
                  </a:rPr>
                  <a:t>   Set </a:t>
                </a:r>
                <a14:m>
                  <m:oMath xmlns:m="http://schemas.openxmlformats.org/officeDocument/2006/math">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𝑦</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r>
                      <a:rPr lang="en-US" sz="2700" b="0" i="1" smtClean="0">
                        <a:latin typeface="Cambria Math" panose="02040503050406030204" pitchFamily="18" charset="0"/>
                      </a:rPr>
                      <m:t>𝑔</m:t>
                    </m:r>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oMath>
                </a14:m>
                <a:endParaRPr lang="en-US" sz="2700" dirty="0">
                  <a:latin typeface="PT Serif" panose="020A0603040505020204" pitchFamily="18" charset="77"/>
                </a:endParaRPr>
              </a:p>
              <a:p>
                <a:r>
                  <a:rPr lang="en-US" sz="2700" dirty="0">
                    <a:latin typeface="PT Serif" panose="020A0603040505020204" pitchFamily="18" charset="77"/>
                  </a:rPr>
                  <a:t>   Output  </a:t>
                </a:r>
                <a14:m>
                  <m:oMath xmlns:m="http://schemas.openxmlformats.org/officeDocument/2006/math">
                    <m:r>
                      <a:rPr lang="en-US" sz="2700" b="0" i="1" smtClean="0">
                        <a:latin typeface="Cambria Math" panose="02040503050406030204" pitchFamily="18" charset="0"/>
                      </a:rPr>
                      <m:t>(  </m:t>
                    </m:r>
                    <m:r>
                      <a:rPr lang="en-US" sz="2700" b="0" i="1" smtClean="0">
                        <a:latin typeface="Cambria Math" panose="02040503050406030204" pitchFamily="18" charset="0"/>
                      </a:rPr>
                      <m:t>𝑡</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𝑘</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  ,  </m:t>
                    </m:r>
                    <m:r>
                      <a:rPr lang="en-US" sz="2700" b="0" i="1" smtClean="0">
                        <a:latin typeface="Cambria Math" panose="02040503050406030204" pitchFamily="18" charset="0"/>
                      </a:rPr>
                      <m:t>𝑠</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h</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 ,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𝑦</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 )</m:t>
                    </m:r>
                  </m:oMath>
                </a14:m>
                <a:endParaRPr lang="en-US" sz="2700" dirty="0">
                  <a:latin typeface="PT Serif" panose="020A0603040505020204" pitchFamily="18" charset="77"/>
                </a:endParaRPr>
              </a:p>
              <a:p>
                <a:pPr marL="0" indent="0">
                  <a:buNone/>
                </a:pPr>
                <a:endParaRPr lang="en-US" sz="2700" dirty="0">
                  <a:latin typeface="PT Serif" panose="020A0603040505020204" pitchFamily="18" charset="77"/>
                </a:endParaRPr>
              </a:p>
              <a:p>
                <a:pPr marL="0" indent="0">
                  <a:buNone/>
                </a:pPr>
                <a:r>
                  <a:rPr lang="en-US" dirty="0">
                    <a:latin typeface="PT Serif" panose="020A0603040505020204" pitchFamily="18" charset="77"/>
                  </a:rPr>
                  <a:t>Rec(</a:t>
                </a:r>
                <a14:m>
                  <m:oMath xmlns:m="http://schemas.openxmlformats.org/officeDocument/2006/math">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 , …,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latin typeface="PT Serif" panose="020A0603040505020204" pitchFamily="18" charset="77"/>
                  </a:rPr>
                  <a:t>):</a:t>
                </a:r>
                <a:endParaRPr lang="en-US" sz="2700" dirty="0">
                  <a:latin typeface="PT Serif" panose="020A0603040505020204" pitchFamily="18" charset="77"/>
                </a:endParaRPr>
              </a:p>
              <a:p>
                <a:r>
                  <a:rPr lang="en-US" sz="2700" dirty="0">
                    <a:latin typeface="PT Serif" panose="020A0603040505020204" pitchFamily="18" charset="77"/>
                  </a:rPr>
                  <a:t>   Parse </a:t>
                </a:r>
                <a14:m>
                  <m:oMath xmlns:m="http://schemas.openxmlformats.org/officeDocument/2006/math">
                    <m:r>
                      <a:rPr lang="en-US" sz="2700" b="0" i="1" smtClean="0">
                        <a:latin typeface="Cambria Math" panose="02040503050406030204" pitchFamily="18" charset="0"/>
                      </a:rPr>
                      <m:t>𝑠</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h</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 ,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𝑦</m:t>
                        </m:r>
                      </m:e>
                      <m:sub>
                        <m:r>
                          <a:rPr lang="en-US" sz="2700" b="0" i="1" smtClean="0">
                            <a:latin typeface="Cambria Math" panose="02040503050406030204" pitchFamily="18" charset="0"/>
                          </a:rPr>
                          <m:t>𝑖</m:t>
                        </m:r>
                      </m:sub>
                    </m:sSub>
                    <m:r>
                      <a:rPr lang="en-US" sz="2700" b="0" i="1" smtClean="0">
                        <a:latin typeface="Cambria Math" panose="02040503050406030204" pitchFamily="18" charset="0"/>
                      </a:rPr>
                      <m:t>)</m:t>
                    </m:r>
                  </m:oMath>
                </a14:m>
                <a:r>
                  <a:rPr lang="en-US" sz="2700" dirty="0">
                    <a:latin typeface="PT Serif" panose="020A0603040505020204" pitchFamily="18" charset="77"/>
                  </a:rPr>
                  <a:t> . Let </a:t>
                </a:r>
                <a14:m>
                  <m:oMath xmlns:m="http://schemas.openxmlformats.org/officeDocument/2006/math">
                    <m:r>
                      <a:rPr lang="en-US" sz="2700" b="0" i="1" smtClean="0">
                        <a:latin typeface="Cambria Math" panose="02040503050406030204" pitchFamily="18" charset="0"/>
                      </a:rPr>
                      <m:t>𝐽</m:t>
                    </m:r>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d>
                          <m:dPr>
                            <m:begChr m:val="{"/>
                            <m:endChr m:val="}"/>
                            <m:ctrlPr>
                              <a:rPr lang="en-US" sz="2700" b="0" i="1" smtClean="0">
                                <a:latin typeface="Cambria Math" panose="02040503050406030204" pitchFamily="18" charset="0"/>
                              </a:rPr>
                            </m:ctrlPr>
                          </m:dPr>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e>
                        </m:d>
                      </m:e>
                      <m:sub>
                        <m:r>
                          <a:rPr lang="en-US" sz="2700" b="0" i="1" smtClean="0">
                            <a:latin typeface="Cambria Math" panose="02040503050406030204" pitchFamily="18" charset="0"/>
                          </a:rPr>
                          <m:t> </m:t>
                        </m:r>
                        <m:r>
                          <a:rPr lang="en-US" sz="2700" b="0" i="1" smtClean="0">
                            <a:latin typeface="Cambria Math" panose="02040503050406030204" pitchFamily="18" charset="0"/>
                          </a:rPr>
                          <m:t>𝑖</m:t>
                        </m:r>
                        <m:r>
                          <a:rPr lang="en-US" sz="2700" b="0" i="1" smtClean="0">
                            <a:latin typeface="Cambria Math" panose="02040503050406030204" pitchFamily="18" charset="0"/>
                          </a:rPr>
                          <m:t> ∈ [</m:t>
                        </m:r>
                        <m:r>
                          <a:rPr lang="en-US" sz="2700" b="0" i="1" smtClean="0">
                            <a:latin typeface="Cambria Math" panose="02040503050406030204" pitchFamily="18" charset="0"/>
                          </a:rPr>
                          <m:t>𝑡</m:t>
                        </m:r>
                        <m:r>
                          <a:rPr lang="en-US" sz="2700" b="0" i="1" smtClean="0">
                            <a:latin typeface="Cambria Math" panose="02040503050406030204" pitchFamily="18" charset="0"/>
                          </a:rPr>
                          <m:t>]</m:t>
                        </m:r>
                      </m:sub>
                    </m:sSub>
                  </m:oMath>
                </a14:m>
                <a:endParaRPr lang="en-US" sz="2700" dirty="0">
                  <a:latin typeface="PT Serif" panose="020A0603040505020204" pitchFamily="18" charset="77"/>
                </a:endParaRPr>
              </a:p>
              <a:p>
                <a:r>
                  <a:rPr lang="en-US" sz="2700" dirty="0">
                    <a:latin typeface="PT Serif" panose="020A0603040505020204" pitchFamily="18" charset="77"/>
                  </a:rPr>
                  <a:t>   Output </a:t>
                </a:r>
                <a14:m>
                  <m:oMath xmlns:m="http://schemas.openxmlformats.org/officeDocument/2006/math">
                    <m:sSub>
                      <m:sSubPr>
                        <m:ctrlPr>
                          <a:rPr lang="en-US" sz="2700" b="0" i="1" smtClean="0">
                            <a:latin typeface="Cambria Math" panose="02040503050406030204" pitchFamily="18" charset="0"/>
                          </a:rPr>
                        </m:ctrlPr>
                      </m:sSubPr>
                      <m:e>
                        <m:r>
                          <m:rPr>
                            <m:sty m:val="p"/>
                          </m:rPr>
                          <a:rPr lang="en-US" sz="2700" b="0" i="0" smtClean="0">
                            <a:latin typeface="Cambria Math" panose="02040503050406030204" pitchFamily="18" charset="0"/>
                          </a:rPr>
                          <m:t>Σ</m:t>
                        </m:r>
                      </m:e>
                      <m:sub>
                        <m:r>
                          <a:rPr lang="en-US" sz="2700" b="0" i="1" smtClean="0">
                            <a:latin typeface="Cambria Math" panose="02040503050406030204" pitchFamily="18" charset="0"/>
                          </a:rPr>
                          <m:t>𝑖</m:t>
                        </m:r>
                        <m:r>
                          <a:rPr lang="en-US" sz="2700" b="0" i="1" smtClean="0">
                            <a:latin typeface="Cambria Math" panose="02040503050406030204" pitchFamily="18" charset="0"/>
                          </a:rPr>
                          <m:t> ∈ [</m:t>
                        </m:r>
                        <m:r>
                          <a:rPr lang="en-US" sz="2700" b="0" i="1" smtClean="0">
                            <a:latin typeface="Cambria Math" panose="02040503050406030204" pitchFamily="18" charset="0"/>
                          </a:rPr>
                          <m:t>𝑡</m:t>
                        </m:r>
                        <m:r>
                          <a:rPr lang="en-US" sz="2700" b="0" i="1" smtClean="0">
                            <a:latin typeface="Cambria Math" panose="02040503050406030204" pitchFamily="18" charset="0"/>
                          </a:rPr>
                          <m:t>]</m:t>
                        </m:r>
                      </m:sub>
                    </m:sSub>
                    <m:r>
                      <a:rPr lang="en-US" sz="2700" b="0" i="0" smtClean="0">
                        <a:latin typeface="Cambria Math" panose="02040503050406030204" pitchFamily="18" charset="0"/>
                      </a:rPr>
                      <m:t> </m:t>
                    </m:r>
                    <m:sSubSup>
                      <m:sSubSupPr>
                        <m:ctrlPr>
                          <a:rPr lang="en-US" sz="2700" b="0" i="1" smtClean="0">
                            <a:latin typeface="Cambria Math" panose="02040503050406030204" pitchFamily="18" charset="0"/>
                          </a:rPr>
                        </m:ctrlPr>
                      </m:sSubSupPr>
                      <m:e>
                        <m:r>
                          <a:rPr lang="en-US" sz="2700" b="0" i="1" smtClean="0">
                            <a:latin typeface="Cambria Math" panose="02040503050406030204" pitchFamily="18" charset="0"/>
                          </a:rPr>
                          <m:t>𝜆</m:t>
                        </m:r>
                      </m:e>
                      <m:sub>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𝑖</m:t>
                            </m:r>
                          </m:sub>
                        </m:sSub>
                      </m:sub>
                      <m:sup>
                        <m:r>
                          <a:rPr lang="en-US" sz="2700" b="0" i="1" smtClean="0">
                            <a:latin typeface="Cambria Math" panose="02040503050406030204" pitchFamily="18" charset="0"/>
                          </a:rPr>
                          <m:t>𝐽</m:t>
                        </m:r>
                      </m:sup>
                    </m:sSubSup>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𝑦</m:t>
                        </m:r>
                      </m:e>
                      <m:sub>
                        <m:r>
                          <a:rPr lang="en-US" sz="2700" b="0" i="1" smtClean="0">
                            <a:latin typeface="Cambria Math" panose="02040503050406030204" pitchFamily="18" charset="0"/>
                          </a:rPr>
                          <m:t>𝑖</m:t>
                        </m:r>
                      </m:sub>
                    </m:sSub>
                  </m:oMath>
                </a14:m>
                <a:r>
                  <a:rPr lang="en-US" sz="2700" dirty="0">
                    <a:latin typeface="PT Serif" panose="020A0603040505020204" pitchFamily="18" charset="77"/>
                  </a:rPr>
                  <a:t> </a:t>
                </a:r>
              </a:p>
            </p:txBody>
          </p:sp>
        </mc:Choice>
        <mc:Fallback>
          <p:sp>
            <p:nvSpPr>
              <p:cNvPr id="3" name="Content Placeholder 2">
                <a:extLst>
                  <a:ext uri="{FF2B5EF4-FFF2-40B4-BE49-F238E27FC236}">
                    <a16:creationId xmlns:a16="http://schemas.microsoft.com/office/drawing/2014/main" id="{FBD25830-17F9-76C4-CFA3-366BBDA6581B}"/>
                  </a:ext>
                </a:extLst>
              </p:cNvPr>
              <p:cNvSpPr>
                <a:spLocks noGrp="1" noRot="1" noChangeAspect="1" noMove="1" noResize="1" noEditPoints="1" noAdjustHandles="1" noChangeArrowheads="1" noChangeShapeType="1" noTextEdit="1"/>
              </p:cNvSpPr>
              <p:nvPr>
                <p:ph idx="1"/>
              </p:nvPr>
            </p:nvSpPr>
            <p:spPr>
              <a:xfrm>
                <a:off x="297871" y="1277167"/>
                <a:ext cx="11275819" cy="4897591"/>
              </a:xfrm>
              <a:blipFill>
                <a:blip r:embed="rId3"/>
                <a:stretch>
                  <a:fillRect l="-1125" t="-2067"/>
                </a:stretch>
              </a:blipFill>
            </p:spPr>
            <p:txBody>
              <a:bodyPr/>
              <a:lstStyle/>
              <a:p>
                <a:r>
                  <a:rPr lang="en-US">
                    <a:noFill/>
                  </a:rPr>
                  <a:t> </a:t>
                </a:r>
              </a:p>
            </p:txBody>
          </p:sp>
        </mc:Fallback>
      </mc:AlternateContent>
    </p:spTree>
    <p:extLst>
      <p:ext uri="{BB962C8B-B14F-4D97-AF65-F5344CB8AC3E}">
        <p14:creationId xmlns:p14="http://schemas.microsoft.com/office/powerpoint/2010/main" val="355747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054C-9242-73A6-4E88-FEB0BC023BEC}"/>
              </a:ext>
            </a:extLst>
          </p:cNvPr>
          <p:cNvSpPr>
            <a:spLocks noGrp="1"/>
          </p:cNvSpPr>
          <p:nvPr>
            <p:ph type="title"/>
          </p:nvPr>
        </p:nvSpPr>
        <p:spPr>
          <a:xfrm>
            <a:off x="297871" y="94960"/>
            <a:ext cx="11145983" cy="1325563"/>
          </a:xfrm>
        </p:spPr>
        <p:txBody>
          <a:bodyPr/>
          <a:lstStyle/>
          <a:p>
            <a:r>
              <a:rPr lang="en-US" dirty="0">
                <a:latin typeface="PT Serif" panose="020A0603040505020204" pitchFamily="18" charset="77"/>
              </a:rPr>
              <a:t>Accountability in Threshold Cryptography</a:t>
            </a:r>
          </a:p>
        </p:txBody>
      </p:sp>
      <p:sp>
        <p:nvSpPr>
          <p:cNvPr id="3" name="Content Placeholder 2">
            <a:extLst>
              <a:ext uri="{FF2B5EF4-FFF2-40B4-BE49-F238E27FC236}">
                <a16:creationId xmlns:a16="http://schemas.microsoft.com/office/drawing/2014/main" id="{20EA91FE-D005-6407-AE20-921F9821BB95}"/>
              </a:ext>
            </a:extLst>
          </p:cNvPr>
          <p:cNvSpPr>
            <a:spLocks noGrp="1"/>
          </p:cNvSpPr>
          <p:nvPr>
            <p:ph idx="1"/>
          </p:nvPr>
        </p:nvSpPr>
        <p:spPr>
          <a:xfrm>
            <a:off x="297872" y="1420523"/>
            <a:ext cx="10515600" cy="4351338"/>
          </a:xfrm>
        </p:spPr>
        <p:txBody>
          <a:bodyPr/>
          <a:lstStyle/>
          <a:p>
            <a:pPr>
              <a:lnSpc>
                <a:spcPct val="150000"/>
              </a:lnSpc>
            </a:pPr>
            <a:r>
              <a:rPr lang="en-US" dirty="0">
                <a:latin typeface="PT Serif" panose="020A0603040505020204" pitchFamily="18" charset="77"/>
              </a:rPr>
              <a:t>Accountable Threshold Signatures [MOR’01, BN’06, …]</a:t>
            </a:r>
          </a:p>
          <a:p>
            <a:pPr>
              <a:lnSpc>
                <a:spcPct val="150000"/>
              </a:lnSpc>
            </a:pPr>
            <a:r>
              <a:rPr lang="en-US" dirty="0">
                <a:latin typeface="PT Serif" panose="020A0603040505020204" pitchFamily="18" charset="77"/>
              </a:rPr>
              <a:t>Accountability in Threshold Decryption [BPR23]</a:t>
            </a:r>
          </a:p>
          <a:p>
            <a:pPr>
              <a:lnSpc>
                <a:spcPct val="150000"/>
              </a:lnSpc>
            </a:pPr>
            <a:r>
              <a:rPr lang="en-US" dirty="0">
                <a:latin typeface="PT Serif" panose="020A0603040505020204" pitchFamily="18" charset="77"/>
              </a:rPr>
              <a:t>Accountability in Threshold Secret Sharing [GSS21,BPR24] </a:t>
            </a:r>
          </a:p>
        </p:txBody>
      </p:sp>
      <p:sp>
        <p:nvSpPr>
          <p:cNvPr id="6" name="Round Diagonal Corner Rectangle 5">
            <a:extLst>
              <a:ext uri="{FF2B5EF4-FFF2-40B4-BE49-F238E27FC236}">
                <a16:creationId xmlns:a16="http://schemas.microsoft.com/office/drawing/2014/main" id="{96A9A5D3-0610-1BD8-2D54-92AA04575AD5}"/>
              </a:ext>
            </a:extLst>
          </p:cNvPr>
          <p:cNvSpPr/>
          <p:nvPr/>
        </p:nvSpPr>
        <p:spPr>
          <a:xfrm>
            <a:off x="541729" y="2942101"/>
            <a:ext cx="9391411" cy="853286"/>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7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CA96D-39C3-94E2-84C7-B4A74BD73E0B}"/>
              </a:ext>
            </a:extLst>
          </p:cNvPr>
          <p:cNvSpPr>
            <a:spLocks noGrp="1"/>
          </p:cNvSpPr>
          <p:nvPr>
            <p:ph type="title"/>
          </p:nvPr>
        </p:nvSpPr>
        <p:spPr>
          <a:xfrm>
            <a:off x="297871" y="94960"/>
            <a:ext cx="11249359" cy="1325563"/>
          </a:xfrm>
        </p:spPr>
        <p:txBody>
          <a:bodyPr/>
          <a:lstStyle/>
          <a:p>
            <a:r>
              <a:rPr lang="en-US" dirty="0">
                <a:latin typeface="PT Serif" panose="020A0603040505020204" pitchFamily="18" charset="77"/>
              </a:rPr>
              <a:t>TS: Shamir-based Traceable Secret Sharing</a:t>
            </a:r>
            <a:endParaRPr lang="en-US" dirty="0"/>
          </a:p>
        </p:txBody>
      </p:sp>
      <p:sp>
        <p:nvSpPr>
          <p:cNvPr id="3" name="Content Placeholder 2">
            <a:extLst>
              <a:ext uri="{FF2B5EF4-FFF2-40B4-BE49-F238E27FC236}">
                <a16:creationId xmlns:a16="http://schemas.microsoft.com/office/drawing/2014/main" id="{104EFF1A-F801-702C-FD9C-C7A7CBA2A4C7}"/>
              </a:ext>
            </a:extLst>
          </p:cNvPr>
          <p:cNvSpPr>
            <a:spLocks noGrp="1"/>
          </p:cNvSpPr>
          <p:nvPr>
            <p:ph idx="1"/>
          </p:nvPr>
        </p:nvSpPr>
        <p:spPr/>
        <p:txBody>
          <a:bodyPr>
            <a:normAutofit/>
          </a:bodyPr>
          <a:lstStyle/>
          <a:p>
            <a:pPr>
              <a:lnSpc>
                <a:spcPct val="165000"/>
              </a:lnSpc>
            </a:pPr>
            <a:r>
              <a:rPr lang="en-US" dirty="0">
                <a:solidFill>
                  <a:schemeClr val="tx1"/>
                </a:solidFill>
                <a:latin typeface="PT Serif" panose="020A0603040505020204" pitchFamily="18" charset="77"/>
              </a:rPr>
              <a:t>Correctness</a:t>
            </a:r>
            <a:endParaRPr lang="en-US" sz="2200" dirty="0">
              <a:solidFill>
                <a:schemeClr val="tx1"/>
              </a:solidFill>
              <a:latin typeface="PT Serif" panose="020A0603040505020204" pitchFamily="18" charset="77"/>
            </a:endParaRPr>
          </a:p>
          <a:p>
            <a:pPr>
              <a:lnSpc>
                <a:spcPct val="165000"/>
              </a:lnSpc>
            </a:pPr>
            <a:r>
              <a:rPr lang="en-US" dirty="0">
                <a:solidFill>
                  <a:schemeClr val="tx1"/>
                </a:solidFill>
                <a:latin typeface="PT Serif" panose="020A0603040505020204" pitchFamily="18" charset="77"/>
              </a:rPr>
              <a:t>Statistical Secrecy</a:t>
            </a:r>
          </a:p>
          <a:p>
            <a:pPr>
              <a:lnSpc>
                <a:spcPct val="165000"/>
              </a:lnSpc>
            </a:pPr>
            <a:r>
              <a:rPr lang="en-US" dirty="0">
                <a:solidFill>
                  <a:schemeClr val="tx1"/>
                </a:solidFill>
                <a:latin typeface="PT Serif" panose="020A0603040505020204" pitchFamily="18" charset="77"/>
              </a:rPr>
              <a:t>Traceability</a:t>
            </a:r>
            <a:endParaRPr lang="en-US" sz="2600" dirty="0">
              <a:solidFill>
                <a:schemeClr val="tx1"/>
              </a:solidFill>
              <a:latin typeface="PT Serif" panose="020A0603040505020204" pitchFamily="18" charset="77"/>
            </a:endParaRPr>
          </a:p>
          <a:p>
            <a:pPr>
              <a:lnSpc>
                <a:spcPct val="165000"/>
              </a:lnSpc>
            </a:pPr>
            <a:r>
              <a:rPr lang="en-US" dirty="0">
                <a:solidFill>
                  <a:schemeClr val="tx1"/>
                </a:solidFill>
                <a:latin typeface="PT Serif" panose="020A0603040505020204" pitchFamily="18" charset="77"/>
              </a:rPr>
              <a:t>Non-</a:t>
            </a:r>
            <a:r>
              <a:rPr lang="en-US" dirty="0" err="1">
                <a:solidFill>
                  <a:schemeClr val="tx1"/>
                </a:solidFill>
                <a:latin typeface="PT Serif" panose="020A0603040505020204" pitchFamily="18" charset="77"/>
              </a:rPr>
              <a:t>imputability</a:t>
            </a:r>
            <a:endParaRPr lang="en-US" dirty="0"/>
          </a:p>
        </p:txBody>
      </p:sp>
      <p:pic>
        <p:nvPicPr>
          <p:cNvPr id="5" name="Picture 4" descr="A green thumb up symbol&#10;&#10;Description automatically generated">
            <a:extLst>
              <a:ext uri="{FF2B5EF4-FFF2-40B4-BE49-F238E27FC236}">
                <a16:creationId xmlns:a16="http://schemas.microsoft.com/office/drawing/2014/main" id="{180B6BAD-0E26-C8BF-22E6-6F60A046807A}"/>
              </a:ext>
            </a:extLst>
          </p:cNvPr>
          <p:cNvPicPr>
            <a:picLocks noChangeAspect="1"/>
          </p:cNvPicPr>
          <p:nvPr/>
        </p:nvPicPr>
        <p:blipFill>
          <a:blip r:embed="rId3"/>
          <a:stretch>
            <a:fillRect/>
          </a:stretch>
        </p:blipFill>
        <p:spPr>
          <a:xfrm>
            <a:off x="4130585" y="1420523"/>
            <a:ext cx="976961" cy="910046"/>
          </a:xfrm>
          <a:prstGeom prst="rect">
            <a:avLst/>
          </a:prstGeom>
        </p:spPr>
      </p:pic>
      <p:pic>
        <p:nvPicPr>
          <p:cNvPr id="6" name="Picture 5" descr="A green thumb up symbol&#10;&#10;Description automatically generated">
            <a:extLst>
              <a:ext uri="{FF2B5EF4-FFF2-40B4-BE49-F238E27FC236}">
                <a16:creationId xmlns:a16="http://schemas.microsoft.com/office/drawing/2014/main" id="{4E145E1E-560E-C653-44E1-F69C3B1FBE06}"/>
              </a:ext>
            </a:extLst>
          </p:cNvPr>
          <p:cNvPicPr>
            <a:picLocks noChangeAspect="1"/>
          </p:cNvPicPr>
          <p:nvPr/>
        </p:nvPicPr>
        <p:blipFill>
          <a:blip r:embed="rId3"/>
          <a:stretch>
            <a:fillRect/>
          </a:stretch>
        </p:blipFill>
        <p:spPr>
          <a:xfrm>
            <a:off x="4130585" y="2330569"/>
            <a:ext cx="976961" cy="910046"/>
          </a:xfrm>
          <a:prstGeom prst="rect">
            <a:avLst/>
          </a:prstGeom>
        </p:spPr>
      </p:pic>
    </p:spTree>
    <p:extLst>
      <p:ext uri="{BB962C8B-B14F-4D97-AF65-F5344CB8AC3E}">
        <p14:creationId xmlns:p14="http://schemas.microsoft.com/office/powerpoint/2010/main" val="405055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9710-0216-EBEF-9F4C-50C5C7E194E9}"/>
              </a:ext>
            </a:extLst>
          </p:cNvPr>
          <p:cNvSpPr>
            <a:spLocks noGrp="1"/>
          </p:cNvSpPr>
          <p:nvPr>
            <p:ph type="title"/>
          </p:nvPr>
        </p:nvSpPr>
        <p:spPr>
          <a:xfrm>
            <a:off x="297871" y="94960"/>
            <a:ext cx="11788111" cy="1325563"/>
          </a:xfrm>
        </p:spPr>
        <p:txBody>
          <a:bodyPr/>
          <a:lstStyle/>
          <a:p>
            <a:r>
              <a:rPr lang="en-US" dirty="0">
                <a:latin typeface="PT Serif" panose="020A0603040505020204" pitchFamily="18" charset="77"/>
              </a:rPr>
              <a:t>Shamir-based Traceable Secret Sharing: Trace</a:t>
            </a:r>
            <a:endParaRPr lang="en-US" dirty="0"/>
          </a:p>
        </p:txBody>
      </p:sp>
      <p:pic>
        <p:nvPicPr>
          <p:cNvPr id="4" name="Picture 3" descr="A grey box with green labels&#10;&#10;Description automatically generated">
            <a:extLst>
              <a:ext uri="{FF2B5EF4-FFF2-40B4-BE49-F238E27FC236}">
                <a16:creationId xmlns:a16="http://schemas.microsoft.com/office/drawing/2014/main" id="{1348EF26-72A1-ADE9-D9AB-15187F0B9EA1}"/>
              </a:ext>
            </a:extLst>
          </p:cNvPr>
          <p:cNvPicPr>
            <a:picLocks noChangeAspect="1"/>
          </p:cNvPicPr>
          <p:nvPr/>
        </p:nvPicPr>
        <p:blipFill>
          <a:blip r:embed="rId3"/>
          <a:stretch>
            <a:fillRect/>
          </a:stretch>
        </p:blipFill>
        <p:spPr>
          <a:xfrm>
            <a:off x="701556" y="1037307"/>
            <a:ext cx="1195041" cy="1472290"/>
          </a:xfrm>
          <a:prstGeom prst="rect">
            <a:avLst/>
          </a:prstGeom>
        </p:spPr>
      </p:pic>
      <p:pic>
        <p:nvPicPr>
          <p:cNvPr id="5" name="Picture 4" descr="A grey box with green labels&#10;&#10;Description automatically generated">
            <a:extLst>
              <a:ext uri="{FF2B5EF4-FFF2-40B4-BE49-F238E27FC236}">
                <a16:creationId xmlns:a16="http://schemas.microsoft.com/office/drawing/2014/main" id="{C15AFB40-4608-1D9A-677C-5232A18B79E2}"/>
              </a:ext>
            </a:extLst>
          </p:cNvPr>
          <p:cNvPicPr>
            <a:picLocks noChangeAspect="1"/>
          </p:cNvPicPr>
          <p:nvPr/>
        </p:nvPicPr>
        <p:blipFill>
          <a:blip r:embed="rId3"/>
          <a:stretch>
            <a:fillRect/>
          </a:stretch>
        </p:blipFill>
        <p:spPr>
          <a:xfrm>
            <a:off x="4072950" y="1114157"/>
            <a:ext cx="1195041" cy="1472290"/>
          </a:xfrm>
          <a:prstGeom prst="rect">
            <a:avLst/>
          </a:prstGeom>
        </p:spPr>
      </p:pic>
      <p:pic>
        <p:nvPicPr>
          <p:cNvPr id="6" name="Picture 5" descr="A grey box with green labels&#10;&#10;Description automatically generated">
            <a:extLst>
              <a:ext uri="{FF2B5EF4-FFF2-40B4-BE49-F238E27FC236}">
                <a16:creationId xmlns:a16="http://schemas.microsoft.com/office/drawing/2014/main" id="{2F3ED950-4681-9556-6FBD-AAFD197B4ACF}"/>
              </a:ext>
            </a:extLst>
          </p:cNvPr>
          <p:cNvPicPr>
            <a:picLocks noChangeAspect="1"/>
          </p:cNvPicPr>
          <p:nvPr/>
        </p:nvPicPr>
        <p:blipFill>
          <a:blip r:embed="rId3"/>
          <a:stretch>
            <a:fillRect/>
          </a:stretch>
        </p:blipFill>
        <p:spPr>
          <a:xfrm>
            <a:off x="7365966" y="1114157"/>
            <a:ext cx="1195041" cy="14722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4421CA-212F-4170-9965-DC0D732219AA}"/>
                  </a:ext>
                </a:extLst>
              </p:cNvPr>
              <p:cNvSpPr txBox="1"/>
              <p:nvPr/>
            </p:nvSpPr>
            <p:spPr>
              <a:xfrm>
                <a:off x="234698" y="2477165"/>
                <a:ext cx="1882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74421CA-212F-4170-9965-DC0D732219AA}"/>
                  </a:ext>
                </a:extLst>
              </p:cNvPr>
              <p:cNvSpPr txBox="1">
                <a:spLocks noRot="1" noChangeAspect="1" noMove="1" noResize="1" noEditPoints="1" noAdjustHandles="1" noChangeArrowheads="1" noChangeShapeType="1" noTextEdit="1"/>
              </p:cNvSpPr>
              <p:nvPr/>
            </p:nvSpPr>
            <p:spPr>
              <a:xfrm>
                <a:off x="234698" y="2477165"/>
                <a:ext cx="1882631" cy="369332"/>
              </a:xfrm>
              <a:prstGeom prst="rect">
                <a:avLst/>
              </a:prstGeom>
              <a:blipFill>
                <a:blip r:embed="rId4"/>
                <a:stretch>
                  <a:fillRect l="-2013" r="-5369"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AF2234-D51C-8883-D549-FA22D23FDD89}"/>
                  </a:ext>
                </a:extLst>
              </p:cNvPr>
              <p:cNvSpPr txBox="1"/>
              <p:nvPr/>
            </p:nvSpPr>
            <p:spPr>
              <a:xfrm>
                <a:off x="3638735" y="2477165"/>
                <a:ext cx="19039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72AF2234-D51C-8883-D549-FA22D23FDD89}"/>
                  </a:ext>
                </a:extLst>
              </p:cNvPr>
              <p:cNvSpPr txBox="1">
                <a:spLocks noRot="1" noChangeAspect="1" noMove="1" noResize="1" noEditPoints="1" noAdjustHandles="1" noChangeArrowheads="1" noChangeShapeType="1" noTextEdit="1"/>
              </p:cNvSpPr>
              <p:nvPr/>
            </p:nvSpPr>
            <p:spPr>
              <a:xfrm>
                <a:off x="3638735" y="2477165"/>
                <a:ext cx="1903983" cy="369332"/>
              </a:xfrm>
              <a:prstGeom prst="rect">
                <a:avLst/>
              </a:prstGeom>
              <a:blipFill>
                <a:blip r:embed="rId5"/>
                <a:stretch>
                  <a:fillRect l="-1987" r="-5298"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E0B0AC-18A4-F48F-C7A9-06ADC9A42C64}"/>
                  </a:ext>
                </a:extLst>
              </p:cNvPr>
              <p:cNvSpPr txBox="1"/>
              <p:nvPr/>
            </p:nvSpPr>
            <p:spPr>
              <a:xfrm>
                <a:off x="6949018" y="2477165"/>
                <a:ext cx="19039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D9E0B0AC-18A4-F48F-C7A9-06ADC9A42C64}"/>
                  </a:ext>
                </a:extLst>
              </p:cNvPr>
              <p:cNvSpPr txBox="1">
                <a:spLocks noRot="1" noChangeAspect="1" noMove="1" noResize="1" noEditPoints="1" noAdjustHandles="1" noChangeArrowheads="1" noChangeShapeType="1" noTextEdit="1"/>
              </p:cNvSpPr>
              <p:nvPr/>
            </p:nvSpPr>
            <p:spPr>
              <a:xfrm>
                <a:off x="6949018" y="2477165"/>
                <a:ext cx="1903983" cy="369332"/>
              </a:xfrm>
              <a:prstGeom prst="rect">
                <a:avLst/>
              </a:prstGeom>
              <a:blipFill>
                <a:blip r:embed="rId6"/>
                <a:stretch>
                  <a:fillRect l="-2000" r="-6000" b="-29032"/>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2DA5DD-CF22-4000-7105-0B1AF687279C}"/>
              </a:ext>
            </a:extLst>
          </p:cNvPr>
          <p:cNvCxnSpPr>
            <a:cxnSpLocks/>
            <a:stCxn id="7" idx="2"/>
          </p:cNvCxnSpPr>
          <p:nvPr/>
        </p:nvCxnSpPr>
        <p:spPr>
          <a:xfrm>
            <a:off x="1176014" y="2846497"/>
            <a:ext cx="819041" cy="1663658"/>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E2DFCF3B-F6B5-A944-0671-1D95C8A8FA76}"/>
                  </a:ext>
                </a:extLst>
              </p:cNvPr>
              <p:cNvSpPr/>
              <p:nvPr/>
            </p:nvSpPr>
            <p:spPr>
              <a:xfrm>
                <a:off x="1677379" y="454720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11" name="Rounded Rectangle 10">
                <a:extLst>
                  <a:ext uri="{FF2B5EF4-FFF2-40B4-BE49-F238E27FC236}">
                    <a16:creationId xmlns:a16="http://schemas.microsoft.com/office/drawing/2014/main" id="{E2DFCF3B-F6B5-A944-0671-1D95C8A8FA76}"/>
                  </a:ext>
                </a:extLst>
              </p:cNvPr>
              <p:cNvSpPr>
                <a:spLocks noRot="1" noChangeAspect="1" noMove="1" noResize="1" noEditPoints="1" noAdjustHandles="1" noChangeArrowheads="1" noChangeShapeType="1" noTextEdit="1"/>
              </p:cNvSpPr>
              <p:nvPr/>
            </p:nvSpPr>
            <p:spPr>
              <a:xfrm>
                <a:off x="1677379" y="454720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3A533D5-06C2-7E5C-D92D-595DF50034DE}"/>
                  </a:ext>
                </a:extLst>
              </p:cNvPr>
              <p:cNvSpPr txBox="1"/>
              <p:nvPr/>
            </p:nvSpPr>
            <p:spPr>
              <a:xfrm>
                <a:off x="84118" y="4887355"/>
                <a:ext cx="927055"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𝑥</m:t>
                      </m:r>
                      <m:r>
                        <a:rPr lang="en-US" sz="2600" b="0" i="1" smtClean="0">
                          <a:latin typeface="Cambria Math" panose="02040503050406030204" pitchFamily="18" charset="0"/>
                        </a:rPr>
                        <m:t>,</m:t>
                      </m:r>
                      <m:r>
                        <a:rPr lang="en-US" sz="2600" b="0" i="1" smtClean="0">
                          <a:latin typeface="Cambria Math" panose="02040503050406030204" pitchFamily="18" charset="0"/>
                        </a:rPr>
                        <m:t>𝑦</m:t>
                      </m:r>
                      <m:r>
                        <a:rPr lang="en-US" sz="2600" b="0" i="1" smtClean="0">
                          <a:latin typeface="Cambria Math" panose="02040503050406030204" pitchFamily="18" charset="0"/>
                        </a:rPr>
                        <m:t>)</m:t>
                      </m:r>
                    </m:oMath>
                  </m:oMathPara>
                </a14:m>
                <a:endParaRPr lang="en-US" sz="2600" dirty="0"/>
              </a:p>
            </p:txBody>
          </p:sp>
        </mc:Choice>
        <mc:Fallback xmlns="">
          <p:sp>
            <p:nvSpPr>
              <p:cNvPr id="14" name="TextBox 13">
                <a:extLst>
                  <a:ext uri="{FF2B5EF4-FFF2-40B4-BE49-F238E27FC236}">
                    <a16:creationId xmlns:a16="http://schemas.microsoft.com/office/drawing/2014/main" id="{D3A533D5-06C2-7E5C-D92D-595DF50034DE}"/>
                  </a:ext>
                </a:extLst>
              </p:cNvPr>
              <p:cNvSpPr txBox="1">
                <a:spLocks noRot="1" noChangeAspect="1" noMove="1" noResize="1" noEditPoints="1" noAdjustHandles="1" noChangeArrowheads="1" noChangeShapeType="1" noTextEdit="1"/>
              </p:cNvSpPr>
              <p:nvPr/>
            </p:nvSpPr>
            <p:spPr>
              <a:xfrm>
                <a:off x="84118" y="4887355"/>
                <a:ext cx="927055" cy="400110"/>
              </a:xfrm>
              <a:prstGeom prst="rect">
                <a:avLst/>
              </a:prstGeom>
              <a:blipFill>
                <a:blip r:embed="rId8"/>
                <a:stretch>
                  <a:fillRect l="-8108" r="-8108"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BE43D91-85BF-C27A-7203-CE51D69C8D36}"/>
              </a:ext>
            </a:extLst>
          </p:cNvPr>
          <p:cNvCxnSpPr>
            <a:cxnSpLocks/>
            <a:stCxn id="14" idx="3"/>
            <a:endCxn id="11" idx="1"/>
          </p:cNvCxnSpPr>
          <p:nvPr/>
        </p:nvCxnSpPr>
        <p:spPr>
          <a:xfrm>
            <a:off x="1011173" y="5087410"/>
            <a:ext cx="666206" cy="199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24C87F7-1C6C-7523-CE06-AB5260A58342}"/>
                  </a:ext>
                </a:extLst>
              </p:cNvPr>
              <p:cNvSpPr txBox="1"/>
              <p:nvPr/>
            </p:nvSpPr>
            <p:spPr>
              <a:xfrm>
                <a:off x="3611044" y="4887355"/>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𝑠</m:t>
                          </m:r>
                        </m:e>
                        <m:sup>
                          <m:r>
                            <a:rPr lang="en-US" sz="2600" b="0" i="1" smtClean="0">
                              <a:latin typeface="Cambria Math" panose="02040503050406030204" pitchFamily="18" charset="0"/>
                            </a:rPr>
                            <m:t>∗</m:t>
                          </m:r>
                        </m:sup>
                      </m:sSup>
                    </m:oMath>
                  </m:oMathPara>
                </a14:m>
                <a:endParaRPr lang="en-US" sz="2600" dirty="0"/>
              </a:p>
            </p:txBody>
          </p:sp>
        </mc:Choice>
        <mc:Fallback xmlns="">
          <p:sp>
            <p:nvSpPr>
              <p:cNvPr id="20" name="TextBox 19">
                <a:extLst>
                  <a:ext uri="{FF2B5EF4-FFF2-40B4-BE49-F238E27FC236}">
                    <a16:creationId xmlns:a16="http://schemas.microsoft.com/office/drawing/2014/main" id="{724C87F7-1C6C-7523-CE06-AB5260A58342}"/>
                  </a:ext>
                </a:extLst>
              </p:cNvPr>
              <p:cNvSpPr txBox="1">
                <a:spLocks noRot="1" noChangeAspect="1" noMove="1" noResize="1" noEditPoints="1" noAdjustHandles="1" noChangeArrowheads="1" noChangeShapeType="1" noTextEdit="1"/>
              </p:cNvSpPr>
              <p:nvPr/>
            </p:nvSpPr>
            <p:spPr>
              <a:xfrm>
                <a:off x="3611044" y="4887355"/>
                <a:ext cx="666206" cy="400110"/>
              </a:xfrm>
              <a:prstGeom prst="rect">
                <a:avLst/>
              </a:prstGeom>
              <a:blipFill>
                <a:blip r:embed="rId9"/>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CDB04-E189-AE0D-0DEA-70D717A01BC2}"/>
              </a:ext>
            </a:extLst>
          </p:cNvPr>
          <p:cNvCxnSpPr>
            <a:cxnSpLocks/>
            <a:stCxn id="11" idx="3"/>
            <a:endCxn id="20" idx="1"/>
          </p:cNvCxnSpPr>
          <p:nvPr/>
        </p:nvCxnSpPr>
        <p:spPr>
          <a:xfrm flipV="1">
            <a:off x="3019064" y="5087410"/>
            <a:ext cx="591980" cy="1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ounded Rectangular Callout 28">
                <a:extLst>
                  <a:ext uri="{FF2B5EF4-FFF2-40B4-BE49-F238E27FC236}">
                    <a16:creationId xmlns:a16="http://schemas.microsoft.com/office/drawing/2014/main" id="{C37A689B-DCBC-1364-E75C-8A0DA74541F4}"/>
                  </a:ext>
                </a:extLst>
              </p:cNvPr>
              <p:cNvSpPr/>
              <p:nvPr/>
            </p:nvSpPr>
            <p:spPr>
              <a:xfrm>
                <a:off x="4737039" y="3828724"/>
                <a:ext cx="7370843" cy="1776778"/>
              </a:xfrm>
              <a:prstGeom prst="wedgeRoundRectCallout">
                <a:avLst>
                  <a:gd name="adj1" fmla="val -58239"/>
                  <a:gd name="adj2" fmla="val 24225"/>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300" b="0" dirty="0">
                    <a:solidFill>
                      <a:schemeClr val="tx1"/>
                    </a:solidFill>
                    <a:latin typeface="PT Serif" panose="020A0603040505020204" pitchFamily="18" charset="77"/>
                  </a:rPr>
                  <a:t>R is “good” </a:t>
                </a:r>
                <a:r>
                  <a:rPr lang="en-US" sz="2300" b="0" dirty="0" err="1">
                    <a:solidFill>
                      <a:schemeClr val="tx1"/>
                    </a:solidFill>
                    <a:latin typeface="PT Serif" panose="020A0603040505020204" pitchFamily="18" charset="77"/>
                  </a:rPr>
                  <a:t>w.r.t.</a:t>
                </a:r>
                <a:r>
                  <a:rPr lang="en-US" sz="2300" b="0" dirty="0">
                    <a:solidFill>
                      <a:schemeClr val="tx1"/>
                    </a:solidFill>
                    <a:latin typeface="PT Serif" panose="020A0603040505020204" pitchFamily="18" charset="77"/>
                  </a:rPr>
                  <a:t> </a:t>
                </a:r>
                <a14:m>
                  <m:oMath xmlns:m="http://schemas.openxmlformats.org/officeDocument/2006/math">
                    <m:r>
                      <a:rPr lang="en-US" sz="2300" b="0" i="1" smtClean="0">
                        <a:solidFill>
                          <a:schemeClr val="tx1"/>
                        </a:solidFill>
                        <a:latin typeface="Cambria Math" panose="02040503050406030204" pitchFamily="18" charset="0"/>
                      </a:rPr>
                      <m:t>𝜖</m:t>
                    </m:r>
                  </m:oMath>
                </a14:m>
                <a:r>
                  <a:rPr lang="en-US" sz="2300" b="0" dirty="0">
                    <a:solidFill>
                      <a:schemeClr val="tx1"/>
                    </a:solidFill>
                    <a:latin typeface="PT Serif" panose="020A0603040505020204" pitchFamily="18" charset="77"/>
                  </a:rPr>
                  <a:t> </a:t>
                </a:r>
                <a14:m>
                  <m:oMath xmlns:m="http://schemas.openxmlformats.org/officeDocument/2006/math">
                    <m:r>
                      <a:rPr lang="en-US" sz="2300" b="0" i="1" smtClean="0">
                        <a:solidFill>
                          <a:schemeClr val="tx1"/>
                        </a:solidFill>
                        <a:latin typeface="Cambria Math" panose="02040503050406030204" pitchFamily="18" charset="0"/>
                        <a:ea typeface="Cambria Math" panose="02040503050406030204" pitchFamily="18" charset="0"/>
                      </a:rPr>
                      <m:t>⟹</m:t>
                    </m:r>
                  </m:oMath>
                </a14:m>
                <a:endParaRPr lang="en-US" sz="2300" b="0" dirty="0">
                  <a:solidFill>
                    <a:schemeClr val="tx1"/>
                  </a:solidFill>
                  <a:latin typeface="PT Serif" panose="020A0603040505020204" pitchFamily="18" charset="77"/>
                </a:endParaRPr>
              </a:p>
              <a:p>
                <a:pPr algn="ctr">
                  <a:lnSpc>
                    <a:spcPct val="140000"/>
                  </a:lnSpc>
                  <a:spcBef>
                    <a:spcPts val="300"/>
                  </a:spcBef>
                  <a:spcAft>
                    <a:spcPts val="300"/>
                  </a:spcAft>
                </a:pPr>
                <a14:m>
                  <m:oMathPara xmlns:m="http://schemas.openxmlformats.org/officeDocument/2006/math">
                    <m:oMathParaPr>
                      <m:jc m:val="centerGroup"/>
                    </m:oMathParaPr>
                    <m:oMath xmlns:m="http://schemas.openxmlformats.org/officeDocument/2006/math">
                      <m:func>
                        <m:funcPr>
                          <m:ctrlPr>
                            <a:rPr lang="en-US" sz="2200" b="0" i="1" smtClean="0">
                              <a:solidFill>
                                <a:schemeClr val="tx1"/>
                              </a:solidFill>
                              <a:latin typeface="Cambria Math" panose="02040503050406030204" pitchFamily="18" charset="0"/>
                            </a:rPr>
                          </m:ctrlPr>
                        </m:funcPr>
                        <m:fName>
                          <m:r>
                            <m:rPr>
                              <m:sty m:val="p"/>
                            </m:rPr>
                            <a:rPr lang="en-US" sz="2200" b="0" i="0" smtClean="0">
                              <a:solidFill>
                                <a:schemeClr val="tx1"/>
                              </a:solidFill>
                              <a:latin typeface="Cambria Math" panose="02040503050406030204" pitchFamily="18" charset="0"/>
                            </a:rPr>
                            <m:t>Pr</m:t>
                          </m:r>
                        </m:fName>
                        <m:e>
                          <m:d>
                            <m:dPr>
                              <m:begChr m:val="["/>
                              <m:endChr m:val="]"/>
                              <m:ctrlPr>
                                <a:rPr lang="en-US" sz="2200" b="0" i="1" smtClean="0">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𝑠</m:t>
                                  </m:r>
                                </m:e>
                                <m:sup>
                                  <m:r>
                                    <a:rPr lang="en-US" sz="2200" i="1">
                                      <a:solidFill>
                                        <a:schemeClr val="tx1"/>
                                      </a:solidFill>
                                      <a:latin typeface="Cambria Math" panose="02040503050406030204" pitchFamily="18" charset="0"/>
                                    </a:rPr>
                                    <m:t>∗</m:t>
                                  </m:r>
                                </m:sup>
                              </m:sSup>
                              <m:r>
                                <a:rPr lang="en-US" sz="2200" i="1">
                                  <a:solidFill>
                                    <a:schemeClr val="tx1"/>
                                  </a:solidFill>
                                  <a:latin typeface="Cambria Math" panose="02040503050406030204" pitchFamily="18" charset="0"/>
                                </a:rPr>
                                <m:t>=</m:t>
                              </m:r>
                              <m:sSubSup>
                                <m:sSubSupPr>
                                  <m:ctrlPr>
                                    <a:rPr lang="en-US" sz="2200" i="1">
                                      <a:solidFill>
                                        <a:schemeClr val="tx1"/>
                                      </a:solidFill>
                                      <a:latin typeface="Cambria Math" panose="02040503050406030204" pitchFamily="18" charset="0"/>
                                    </a:rPr>
                                  </m:ctrlPr>
                                </m:sSubSupPr>
                                <m:e>
                                  <m:r>
                                    <a:rPr lang="en-US" sz="2200" i="1">
                                      <a:solidFill>
                                        <a:schemeClr val="tx1"/>
                                      </a:solidFill>
                                      <a:latin typeface="Cambria Math" panose="02040503050406030204" pitchFamily="18" charset="0"/>
                                    </a:rPr>
                                    <m:t>𝜆</m:t>
                                  </m:r>
                                </m:e>
                                <m:sub>
                                  <m:r>
                                    <a:rPr lang="en-US" sz="2200" i="1">
                                      <a:solidFill>
                                        <a:schemeClr val="tx1"/>
                                      </a:solidFill>
                                      <a:latin typeface="Cambria Math" panose="02040503050406030204" pitchFamily="18" charset="0"/>
                                    </a:rPr>
                                    <m:t>𝑥</m:t>
                                  </m:r>
                                </m:sub>
                                <m:sup>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rPr>
                                        <m:t> ,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e>
                                  </m:d>
                                </m:sup>
                              </m:sSubSup>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𝑦</m:t>
                              </m:r>
                              <m:r>
                                <a:rPr lang="en-US" sz="2200" i="1">
                                  <a:solidFill>
                                    <a:schemeClr val="tx1"/>
                                  </a:solidFill>
                                  <a:latin typeface="Cambria Math" panose="02040503050406030204" pitchFamily="18" charset="0"/>
                                </a:rPr>
                                <m:t>+</m:t>
                              </m:r>
                              <m:sSubSup>
                                <m:sSubSupPr>
                                  <m:ctrlPr>
                                    <a:rPr lang="en-US" sz="2200" i="1">
                                      <a:solidFill>
                                        <a:schemeClr val="tx1"/>
                                      </a:solidFill>
                                      <a:latin typeface="Cambria Math" panose="02040503050406030204" pitchFamily="18" charset="0"/>
                                    </a:rPr>
                                  </m:ctrlPr>
                                </m:sSubSupPr>
                                <m:e>
                                  <m:r>
                                    <a:rPr lang="en-US" sz="2200" i="1">
                                      <a:solidFill>
                                        <a:schemeClr val="tx1"/>
                                      </a:solidFill>
                                      <a:latin typeface="Cambria Math" panose="02040503050406030204" pitchFamily="18" charset="0"/>
                                    </a:rPr>
                                    <m:t>𝜆</m:t>
                                  </m:r>
                                </m:e>
                                <m:sub>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sub>
                                <m:sup>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e>
                                  </m:d>
                                </m:sup>
                              </m:sSubSup>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𝑦</m:t>
                                  </m:r>
                                </m:e>
                                <m:sub>
                                  <m:r>
                                    <a:rPr lang="en-US" sz="2200" i="1">
                                      <a:solidFill>
                                        <a:schemeClr val="tx1"/>
                                      </a:solidFill>
                                      <a:latin typeface="Cambria Math" panose="02040503050406030204" pitchFamily="18" charset="0"/>
                                    </a:rPr>
                                    <m:t>1</m:t>
                                  </m:r>
                                </m:sub>
                              </m:sSub>
                              <m:r>
                                <a:rPr lang="en-US" sz="2200" i="1">
                                  <a:solidFill>
                                    <a:schemeClr val="tx1"/>
                                  </a:solidFill>
                                  <a:latin typeface="Cambria Math" panose="02040503050406030204" pitchFamily="18" charset="0"/>
                                </a:rPr>
                                <m:t>+</m:t>
                              </m:r>
                              <m:sSubSup>
                                <m:sSubSupPr>
                                  <m:ctrlPr>
                                    <a:rPr lang="en-US" sz="2200" i="1">
                                      <a:solidFill>
                                        <a:schemeClr val="tx1"/>
                                      </a:solidFill>
                                      <a:latin typeface="Cambria Math" panose="02040503050406030204" pitchFamily="18" charset="0"/>
                                    </a:rPr>
                                  </m:ctrlPr>
                                </m:sSubSupPr>
                                <m:e>
                                  <m:r>
                                    <a:rPr lang="en-US" sz="2200" i="1">
                                      <a:solidFill>
                                        <a:schemeClr val="tx1"/>
                                      </a:solidFill>
                                      <a:latin typeface="Cambria Math" panose="02040503050406030204" pitchFamily="18" charset="0"/>
                                    </a:rPr>
                                    <m:t>𝜆</m:t>
                                  </m:r>
                                </m:e>
                                <m:sub>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sub>
                                <m:sup>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r>
                                        <a:rPr lang="en-US" sz="2200" i="1">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2</m:t>
                                          </m:r>
                                        </m:sub>
                                      </m:sSub>
                                    </m:e>
                                  </m:d>
                                </m:sup>
                              </m:sSubSup>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𝑦</m:t>
                                  </m:r>
                                </m:e>
                                <m:sub>
                                  <m:r>
                                    <a:rPr lang="en-US" sz="2200" b="0" i="1" smtClean="0">
                                      <a:solidFill>
                                        <a:schemeClr val="tx1"/>
                                      </a:solidFill>
                                      <a:latin typeface="Cambria Math" panose="02040503050406030204" pitchFamily="18" charset="0"/>
                                    </a:rPr>
                                    <m:t>2</m:t>
                                  </m:r>
                                </m:sub>
                              </m:sSub>
                            </m:e>
                          </m:d>
                        </m:e>
                      </m:func>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𝜖</m:t>
                      </m:r>
                    </m:oMath>
                  </m:oMathPara>
                </a14:m>
                <a:endParaRPr lang="en-US" sz="2200" b="0" i="1" dirty="0">
                  <a:solidFill>
                    <a:schemeClr val="tx1"/>
                  </a:solidFill>
                  <a:latin typeface="Cambria Math" panose="02040503050406030204" pitchFamily="18" charset="0"/>
                </a:endParaRPr>
              </a:p>
            </p:txBody>
          </p:sp>
        </mc:Choice>
        <mc:Fallback xmlns="">
          <p:sp>
            <p:nvSpPr>
              <p:cNvPr id="29" name="Rounded Rectangular Callout 28">
                <a:extLst>
                  <a:ext uri="{FF2B5EF4-FFF2-40B4-BE49-F238E27FC236}">
                    <a16:creationId xmlns:a16="http://schemas.microsoft.com/office/drawing/2014/main" id="{C37A689B-DCBC-1364-E75C-8A0DA74541F4}"/>
                  </a:ext>
                </a:extLst>
              </p:cNvPr>
              <p:cNvSpPr>
                <a:spLocks noRot="1" noChangeAspect="1" noMove="1" noResize="1" noEditPoints="1" noAdjustHandles="1" noChangeArrowheads="1" noChangeShapeType="1" noTextEdit="1"/>
              </p:cNvSpPr>
              <p:nvPr/>
            </p:nvSpPr>
            <p:spPr>
              <a:xfrm>
                <a:off x="4737039" y="3828724"/>
                <a:ext cx="7370843" cy="1776778"/>
              </a:xfrm>
              <a:prstGeom prst="wedgeRoundRectCallout">
                <a:avLst>
                  <a:gd name="adj1" fmla="val -58239"/>
                  <a:gd name="adj2" fmla="val 24225"/>
                  <a:gd name="adj3" fmla="val 16667"/>
                </a:avLst>
              </a:prstGeom>
              <a:blipFill>
                <a:blip r:embed="rId10"/>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BA4FA8-FBAC-0DCF-B0F0-F3EFB629197D}"/>
                  </a:ext>
                </a:extLst>
              </p:cNvPr>
              <p:cNvSpPr txBox="1"/>
              <p:nvPr/>
            </p:nvSpPr>
            <p:spPr>
              <a:xfrm>
                <a:off x="5994713" y="5756732"/>
                <a:ext cx="4855493" cy="830997"/>
              </a:xfrm>
              <a:prstGeom prst="rect">
                <a:avLst/>
              </a:prstGeom>
              <a:noFill/>
            </p:spPr>
            <p:txBody>
              <a:bodyPr wrap="square" rtlCol="0">
                <a:spAutoFit/>
              </a:bodyPr>
              <a:lstStyle/>
              <a:p>
                <a:r>
                  <a:rPr lang="en-US" sz="2400" dirty="0">
                    <a:latin typeface="PT Serif" panose="020A0603040505020204" pitchFamily="18" charset="77"/>
                  </a:rPr>
                  <a:t>Let’s assume R is ‘perfect’ for now</a:t>
                </a:r>
              </a:p>
              <a:p>
                <a:pPr algn="ctr"/>
                <a:r>
                  <a:rPr lang="en-US" sz="2400" dirty="0">
                    <a:latin typeface="PT Serif" panose="020A0603040505020204" pitchFamily="18" charset="77"/>
                  </a:rPr>
                  <a:t>i.e.  </a:t>
                </a:r>
                <a14:m>
                  <m:oMath xmlns:m="http://schemas.openxmlformats.org/officeDocument/2006/math">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=1</m:t>
                    </m:r>
                  </m:oMath>
                </a14:m>
                <a:endParaRPr lang="en-US" sz="2400" dirty="0">
                  <a:latin typeface="PT Serif" panose="020A0603040505020204" pitchFamily="18" charset="77"/>
                </a:endParaRPr>
              </a:p>
            </p:txBody>
          </p:sp>
        </mc:Choice>
        <mc:Fallback xmlns="">
          <p:sp>
            <p:nvSpPr>
              <p:cNvPr id="3" name="TextBox 2">
                <a:extLst>
                  <a:ext uri="{FF2B5EF4-FFF2-40B4-BE49-F238E27FC236}">
                    <a16:creationId xmlns:a16="http://schemas.microsoft.com/office/drawing/2014/main" id="{45BA4FA8-FBAC-0DCF-B0F0-F3EFB629197D}"/>
                  </a:ext>
                </a:extLst>
              </p:cNvPr>
              <p:cNvSpPr txBox="1">
                <a:spLocks noRot="1" noChangeAspect="1" noMove="1" noResize="1" noEditPoints="1" noAdjustHandles="1" noChangeArrowheads="1" noChangeShapeType="1" noTextEdit="1"/>
              </p:cNvSpPr>
              <p:nvPr/>
            </p:nvSpPr>
            <p:spPr>
              <a:xfrm>
                <a:off x="5994713" y="5756732"/>
                <a:ext cx="4855493" cy="830997"/>
              </a:xfrm>
              <a:prstGeom prst="rect">
                <a:avLst/>
              </a:prstGeom>
              <a:blipFill>
                <a:blip r:embed="rId11"/>
                <a:stretch>
                  <a:fillRect l="-1823" t="-6061" b="-15152"/>
                </a:stretch>
              </a:blipFill>
            </p:spPr>
            <p:txBody>
              <a:bodyPr/>
              <a:lstStyle/>
              <a:p>
                <a:r>
                  <a:rPr lang="en-US">
                    <a:noFill/>
                  </a:rPr>
                  <a:t> </a:t>
                </a:r>
              </a:p>
            </p:txBody>
          </p:sp>
        </mc:Fallback>
      </mc:AlternateContent>
      <p:pic>
        <p:nvPicPr>
          <p:cNvPr id="12" name="Picture 11" descr="A grey box with green labels&#10;&#10;Description automatically generated">
            <a:extLst>
              <a:ext uri="{FF2B5EF4-FFF2-40B4-BE49-F238E27FC236}">
                <a16:creationId xmlns:a16="http://schemas.microsoft.com/office/drawing/2014/main" id="{D9027C5F-FFC4-18CC-7282-22E1E4AABC66}"/>
              </a:ext>
            </a:extLst>
          </p:cNvPr>
          <p:cNvPicPr>
            <a:picLocks noChangeAspect="1"/>
          </p:cNvPicPr>
          <p:nvPr/>
        </p:nvPicPr>
        <p:blipFill>
          <a:blip r:embed="rId3"/>
          <a:stretch>
            <a:fillRect/>
          </a:stretch>
        </p:blipFill>
        <p:spPr>
          <a:xfrm>
            <a:off x="10384255" y="1114157"/>
            <a:ext cx="1195041" cy="147229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ABFC12-29FC-AE0E-4C7E-71CC7DDDC30B}"/>
                  </a:ext>
                </a:extLst>
              </p:cNvPr>
              <p:cNvSpPr txBox="1"/>
              <p:nvPr/>
            </p:nvSpPr>
            <p:spPr>
              <a:xfrm>
                <a:off x="9967307" y="2477165"/>
                <a:ext cx="1890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96ABFC12-29FC-AE0E-4C7E-71CC7DDDC30B}"/>
                  </a:ext>
                </a:extLst>
              </p:cNvPr>
              <p:cNvSpPr txBox="1">
                <a:spLocks noRot="1" noChangeAspect="1" noMove="1" noResize="1" noEditPoints="1" noAdjustHandles="1" noChangeArrowheads="1" noChangeShapeType="1" noTextEdit="1"/>
              </p:cNvSpPr>
              <p:nvPr/>
            </p:nvSpPr>
            <p:spPr>
              <a:xfrm>
                <a:off x="9967307" y="2477165"/>
                <a:ext cx="1890838" cy="369332"/>
              </a:xfrm>
              <a:prstGeom prst="rect">
                <a:avLst/>
              </a:prstGeom>
              <a:blipFill>
                <a:blip r:embed="rId12"/>
                <a:stretch>
                  <a:fillRect l="-1333" r="-5333" b="-2903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11EB883-364C-E87C-8787-D4BABF528141}"/>
              </a:ext>
            </a:extLst>
          </p:cNvPr>
          <p:cNvCxnSpPr>
            <a:cxnSpLocks/>
            <a:stCxn id="8" idx="2"/>
          </p:cNvCxnSpPr>
          <p:nvPr/>
        </p:nvCxnSpPr>
        <p:spPr>
          <a:xfrm flipH="1">
            <a:off x="2743200" y="2846497"/>
            <a:ext cx="1847527" cy="1663658"/>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43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20" grpId="0"/>
      <p:bldP spid="29"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9710-0216-EBEF-9F4C-50C5C7E194E9}"/>
              </a:ext>
            </a:extLst>
          </p:cNvPr>
          <p:cNvSpPr>
            <a:spLocks noGrp="1"/>
          </p:cNvSpPr>
          <p:nvPr>
            <p:ph type="title"/>
          </p:nvPr>
        </p:nvSpPr>
        <p:spPr/>
        <p:txBody>
          <a:bodyPr/>
          <a:lstStyle/>
          <a:p>
            <a:r>
              <a:rPr lang="en-US" dirty="0">
                <a:latin typeface="PT Serif" panose="020A0603040505020204" pitchFamily="18" charset="77"/>
              </a:rPr>
              <a:t>Shamir-based Traceable Secret Sharing</a:t>
            </a:r>
            <a:endParaRPr lang="en-US" dirty="0"/>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E2DFCF3B-F6B5-A944-0671-1D95C8A8FA76}"/>
                  </a:ext>
                </a:extLst>
              </p:cNvPr>
              <p:cNvSpPr/>
              <p:nvPr/>
            </p:nvSpPr>
            <p:spPr>
              <a:xfrm>
                <a:off x="1873755" y="1297384"/>
                <a:ext cx="1249454" cy="977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11" name="Rounded Rectangle 10">
                <a:extLst>
                  <a:ext uri="{FF2B5EF4-FFF2-40B4-BE49-F238E27FC236}">
                    <a16:creationId xmlns:a16="http://schemas.microsoft.com/office/drawing/2014/main" id="{E2DFCF3B-F6B5-A944-0671-1D95C8A8FA76}"/>
                  </a:ext>
                </a:extLst>
              </p:cNvPr>
              <p:cNvSpPr>
                <a:spLocks noRot="1" noChangeAspect="1" noMove="1" noResize="1" noEditPoints="1" noAdjustHandles="1" noChangeArrowheads="1" noChangeShapeType="1" noTextEdit="1"/>
              </p:cNvSpPr>
              <p:nvPr/>
            </p:nvSpPr>
            <p:spPr>
              <a:xfrm>
                <a:off x="1873755" y="1297384"/>
                <a:ext cx="1249454" cy="9772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3A533D5-06C2-7E5C-D92D-595DF50034DE}"/>
                  </a:ext>
                </a:extLst>
              </p:cNvPr>
              <p:cNvSpPr txBox="1"/>
              <p:nvPr/>
            </p:nvSpPr>
            <p:spPr>
              <a:xfrm>
                <a:off x="539893" y="1590130"/>
                <a:ext cx="89142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D3A533D5-06C2-7E5C-D92D-595DF50034DE}"/>
                  </a:ext>
                </a:extLst>
              </p:cNvPr>
              <p:cNvSpPr txBox="1">
                <a:spLocks noRot="1" noChangeAspect="1" noMove="1" noResize="1" noEditPoints="1" noAdjustHandles="1" noChangeArrowheads="1" noChangeShapeType="1" noTextEdit="1"/>
              </p:cNvSpPr>
              <p:nvPr/>
            </p:nvSpPr>
            <p:spPr>
              <a:xfrm>
                <a:off x="539893" y="1590130"/>
                <a:ext cx="891428" cy="369332"/>
              </a:xfrm>
              <a:prstGeom prst="rect">
                <a:avLst/>
              </a:prstGeom>
              <a:blipFill>
                <a:blip r:embed="rId4"/>
                <a:stretch>
                  <a:fillRect l="-5634" t="-3333" r="-7042" b="-3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BE43D91-85BF-C27A-7203-CE51D69C8D36}"/>
              </a:ext>
            </a:extLst>
          </p:cNvPr>
          <p:cNvCxnSpPr>
            <a:cxnSpLocks/>
            <a:stCxn id="14" idx="3"/>
            <a:endCxn id="11" idx="1"/>
          </p:cNvCxnSpPr>
          <p:nvPr/>
        </p:nvCxnSpPr>
        <p:spPr>
          <a:xfrm>
            <a:off x="1431321" y="1774796"/>
            <a:ext cx="442434" cy="1120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24C87F7-1C6C-7523-CE06-AB5260A58342}"/>
                  </a:ext>
                </a:extLst>
              </p:cNvPr>
              <p:cNvSpPr txBox="1"/>
              <p:nvPr/>
            </p:nvSpPr>
            <p:spPr>
              <a:xfrm>
                <a:off x="3578817" y="1574741"/>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𝑠</m:t>
                          </m:r>
                        </m:e>
                        <m:sup>
                          <m:r>
                            <a:rPr lang="en-US" sz="2600" b="0" i="1" smtClean="0">
                              <a:latin typeface="Cambria Math" panose="02040503050406030204" pitchFamily="18" charset="0"/>
                            </a:rPr>
                            <m:t>∗</m:t>
                          </m:r>
                        </m:sup>
                      </m:sSup>
                    </m:oMath>
                  </m:oMathPara>
                </a14:m>
                <a:endParaRPr lang="en-US" sz="2600" dirty="0"/>
              </a:p>
            </p:txBody>
          </p:sp>
        </mc:Choice>
        <mc:Fallback xmlns="">
          <p:sp>
            <p:nvSpPr>
              <p:cNvPr id="20" name="TextBox 19">
                <a:extLst>
                  <a:ext uri="{FF2B5EF4-FFF2-40B4-BE49-F238E27FC236}">
                    <a16:creationId xmlns:a16="http://schemas.microsoft.com/office/drawing/2014/main" id="{724C87F7-1C6C-7523-CE06-AB5260A58342}"/>
                  </a:ext>
                </a:extLst>
              </p:cNvPr>
              <p:cNvSpPr txBox="1">
                <a:spLocks noRot="1" noChangeAspect="1" noMove="1" noResize="1" noEditPoints="1" noAdjustHandles="1" noChangeArrowheads="1" noChangeShapeType="1" noTextEdit="1"/>
              </p:cNvSpPr>
              <p:nvPr/>
            </p:nvSpPr>
            <p:spPr>
              <a:xfrm>
                <a:off x="3578817" y="1574741"/>
                <a:ext cx="666206" cy="400110"/>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A0CDB04-E189-AE0D-0DEA-70D717A01BC2}"/>
              </a:ext>
            </a:extLst>
          </p:cNvPr>
          <p:cNvCxnSpPr>
            <a:cxnSpLocks/>
            <a:stCxn id="11" idx="3"/>
            <a:endCxn id="20" idx="1"/>
          </p:cNvCxnSpPr>
          <p:nvPr/>
        </p:nvCxnSpPr>
        <p:spPr>
          <a:xfrm flipV="1">
            <a:off x="3123209" y="1774796"/>
            <a:ext cx="455608" cy="11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7" name="Rounded Rectangular Callout 26">
                <a:extLst>
                  <a:ext uri="{FF2B5EF4-FFF2-40B4-BE49-F238E27FC236}">
                    <a16:creationId xmlns:a16="http://schemas.microsoft.com/office/drawing/2014/main" id="{E6673249-A558-D21B-FC48-8B6C9CC63238}"/>
                  </a:ext>
                </a:extLst>
              </p:cNvPr>
              <p:cNvSpPr/>
              <p:nvPr/>
            </p:nvSpPr>
            <p:spPr>
              <a:xfrm>
                <a:off x="4638268" y="1150904"/>
                <a:ext cx="7470592" cy="2132624"/>
              </a:xfrm>
              <a:prstGeom prst="wedgeRoundRectCallout">
                <a:avLst>
                  <a:gd name="adj1" fmla="val -56607"/>
                  <a:gd name="adj2" fmla="val -21859"/>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300" b="0" dirty="0">
                    <a:solidFill>
                      <a:schemeClr val="tx1"/>
                    </a:solidFill>
                    <a:latin typeface="PT Serif" panose="020A0603040505020204" pitchFamily="18" charset="77"/>
                  </a:rPr>
                  <a:t>R is “perfect” </a:t>
                </a:r>
                <a14:m>
                  <m:oMath xmlns:m="http://schemas.openxmlformats.org/officeDocument/2006/math">
                    <m:r>
                      <a:rPr lang="en-US" sz="2300" b="0" i="1" smtClean="0">
                        <a:solidFill>
                          <a:schemeClr val="tx1"/>
                        </a:solidFill>
                        <a:latin typeface="Cambria Math" panose="02040503050406030204" pitchFamily="18" charset="0"/>
                        <a:ea typeface="Cambria Math" panose="02040503050406030204" pitchFamily="18" charset="0"/>
                      </a:rPr>
                      <m:t>⟹</m:t>
                    </m:r>
                  </m:oMath>
                </a14:m>
                <a:endParaRPr lang="en-US" sz="2300" b="0" dirty="0">
                  <a:solidFill>
                    <a:schemeClr val="tx1"/>
                  </a:solidFill>
                  <a:latin typeface="PT Serif" panose="020A0603040505020204" pitchFamily="18" charset="77"/>
                </a:endParaRPr>
              </a:p>
              <a:p>
                <a:pPr algn="ctr">
                  <a:lnSpc>
                    <a:spcPct val="140000"/>
                  </a:lnSpc>
                  <a:spcBef>
                    <a:spcPts val="300"/>
                  </a:spcBef>
                  <a:spcAft>
                    <a:spcPts val="300"/>
                  </a:spcAft>
                </a:pPr>
                <a14:m>
                  <m:oMathPara xmlns:m="http://schemas.openxmlformats.org/officeDocument/2006/math">
                    <m:oMathParaPr>
                      <m:jc m:val="centerGroup"/>
                    </m:oMathParaPr>
                    <m:oMath xmlns:m="http://schemas.openxmlformats.org/officeDocument/2006/math">
                      <m:sSup>
                        <m:sSupPr>
                          <m:ctrlPr>
                            <a:rPr lang="en-US" sz="2300" b="0" i="1" smtClean="0">
                              <a:solidFill>
                                <a:schemeClr val="tx1"/>
                              </a:solidFill>
                              <a:latin typeface="Cambria Math" panose="02040503050406030204" pitchFamily="18" charset="0"/>
                            </a:rPr>
                          </m:ctrlPr>
                        </m:sSupPr>
                        <m:e>
                          <m:r>
                            <a:rPr lang="en-US" sz="2300" b="0" i="1" smtClean="0">
                              <a:solidFill>
                                <a:schemeClr val="tx1"/>
                              </a:solidFill>
                              <a:latin typeface="Cambria Math" panose="02040503050406030204" pitchFamily="18" charset="0"/>
                            </a:rPr>
                            <m:t>𝑠</m:t>
                          </m:r>
                        </m:e>
                        <m:sup>
                          <m:r>
                            <a:rPr lang="en-US" sz="2300" b="0" i="1" smtClean="0">
                              <a:solidFill>
                                <a:schemeClr val="tx1"/>
                              </a:solidFill>
                              <a:latin typeface="Cambria Math" panose="02040503050406030204" pitchFamily="18" charset="0"/>
                            </a:rPr>
                            <m:t>∗</m:t>
                          </m:r>
                        </m:sup>
                      </m:sSup>
                      <m:r>
                        <a:rPr lang="en-US" sz="2300" b="0" i="1" smtClean="0">
                          <a:solidFill>
                            <a:schemeClr val="tx1"/>
                          </a:solidFill>
                          <a:latin typeface="Cambria Math" panose="02040503050406030204" pitchFamily="18" charset="0"/>
                        </a:rPr>
                        <m:t>=</m:t>
                      </m:r>
                      <m:sSubSup>
                        <m:sSubSupPr>
                          <m:ctrlPr>
                            <a:rPr lang="en-US" sz="2300" i="1">
                              <a:solidFill>
                                <a:schemeClr val="tx1"/>
                              </a:solidFill>
                              <a:latin typeface="Cambria Math" panose="02040503050406030204" pitchFamily="18" charset="0"/>
                            </a:rPr>
                          </m:ctrlPr>
                        </m:sSubSupPr>
                        <m:e>
                          <m:r>
                            <a:rPr lang="en-US" sz="2300" i="1">
                              <a:solidFill>
                                <a:schemeClr val="tx1"/>
                              </a:solidFill>
                              <a:latin typeface="Cambria Math" panose="02040503050406030204" pitchFamily="18" charset="0"/>
                            </a:rPr>
                            <m:t>𝜆</m:t>
                          </m:r>
                        </m:e>
                        <m:sub>
                          <m:r>
                            <a:rPr lang="en-US" sz="2300" i="1">
                              <a:solidFill>
                                <a:schemeClr val="tx1"/>
                              </a:solidFill>
                              <a:latin typeface="Cambria Math" panose="02040503050406030204" pitchFamily="18" charset="0"/>
                            </a:rPr>
                            <m:t>𝑥</m:t>
                          </m:r>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r>
                        <a:rPr lang="en-US" sz="2300" b="1" i="1">
                          <a:solidFill>
                            <a:schemeClr val="tx1"/>
                          </a:solidFill>
                          <a:latin typeface="Cambria Math" panose="02040503050406030204" pitchFamily="18" charset="0"/>
                        </a:rPr>
                        <m:t> </m:t>
                      </m:r>
                      <m:r>
                        <a:rPr lang="en-US" sz="2300" b="1" i="1" smtClean="0">
                          <a:solidFill>
                            <a:srgbClr val="FF0000"/>
                          </a:solidFill>
                          <a:latin typeface="Cambria Math" panose="02040503050406030204" pitchFamily="18" charset="0"/>
                        </a:rPr>
                        <m:t>𝒚</m:t>
                      </m:r>
                      <m:r>
                        <a:rPr lang="en-US" sz="2300" i="1">
                          <a:solidFill>
                            <a:schemeClr val="tx1"/>
                          </a:solidFill>
                          <a:latin typeface="Cambria Math" panose="02040503050406030204" pitchFamily="18" charset="0"/>
                        </a:rPr>
                        <m:t>+</m:t>
                      </m:r>
                      <m:sSubSup>
                        <m:sSubSupPr>
                          <m:ctrlPr>
                            <a:rPr lang="en-US" sz="2300" i="1">
                              <a:solidFill>
                                <a:schemeClr val="tx1"/>
                              </a:solidFill>
                              <a:latin typeface="Cambria Math" panose="02040503050406030204" pitchFamily="18" charset="0"/>
                            </a:rPr>
                          </m:ctrlPr>
                        </m:sSubSupPr>
                        <m:e>
                          <m:r>
                            <a:rPr lang="en-US" sz="2300" i="1">
                              <a:solidFill>
                                <a:schemeClr val="tx1"/>
                              </a:solidFill>
                              <a:latin typeface="Cambria Math" panose="02040503050406030204" pitchFamily="18" charset="0"/>
                            </a:rPr>
                            <m:t>𝜆</m:t>
                          </m:r>
                        </m:e>
                        <m:sub>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𝑦</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m:t>
                      </m:r>
                      <m:sSubSup>
                        <m:sSubSupPr>
                          <m:ctrlPr>
                            <a:rPr lang="en-US" sz="2300" i="1">
                              <a:solidFill>
                                <a:schemeClr val="tx1"/>
                              </a:solidFill>
                              <a:latin typeface="Cambria Math" panose="02040503050406030204" pitchFamily="18" charset="0"/>
                            </a:rPr>
                          </m:ctrlPr>
                        </m:sSubSupPr>
                        <m:e>
                          <m:r>
                            <a:rPr lang="en-US" sz="2300" i="1">
                              <a:solidFill>
                                <a:schemeClr val="tx1"/>
                              </a:solidFill>
                              <a:latin typeface="Cambria Math" panose="02040503050406030204" pitchFamily="18" charset="0"/>
                            </a:rPr>
                            <m:t>𝜆</m:t>
                          </m:r>
                        </m:e>
                        <m:sub>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𝑦</m:t>
                          </m:r>
                        </m:e>
                        <m:sub>
                          <m:r>
                            <a:rPr lang="en-US" sz="2300" i="1">
                              <a:solidFill>
                                <a:schemeClr val="tx1"/>
                              </a:solidFill>
                              <a:latin typeface="Cambria Math" panose="02040503050406030204" pitchFamily="18" charset="0"/>
                            </a:rPr>
                            <m:t>2</m:t>
                          </m:r>
                        </m:sub>
                      </m:sSub>
                    </m:oMath>
                  </m:oMathPara>
                </a14:m>
                <a:endParaRPr lang="en-US" sz="2300" b="0" i="1" dirty="0">
                  <a:solidFill>
                    <a:schemeClr val="tx1"/>
                  </a:solidFill>
                  <a:latin typeface="Cambria Math" panose="02040503050406030204" pitchFamily="18" charset="0"/>
                </a:endParaRPr>
              </a:p>
            </p:txBody>
          </p:sp>
        </mc:Choice>
        <mc:Fallback>
          <p:sp>
            <p:nvSpPr>
              <p:cNvPr id="27" name="Rounded Rectangular Callout 26">
                <a:extLst>
                  <a:ext uri="{FF2B5EF4-FFF2-40B4-BE49-F238E27FC236}">
                    <a16:creationId xmlns:a16="http://schemas.microsoft.com/office/drawing/2014/main" id="{E6673249-A558-D21B-FC48-8B6C9CC63238}"/>
                  </a:ext>
                </a:extLst>
              </p:cNvPr>
              <p:cNvSpPr>
                <a:spLocks noRot="1" noChangeAspect="1" noMove="1" noResize="1" noEditPoints="1" noAdjustHandles="1" noChangeArrowheads="1" noChangeShapeType="1" noTextEdit="1"/>
              </p:cNvSpPr>
              <p:nvPr/>
            </p:nvSpPr>
            <p:spPr>
              <a:xfrm>
                <a:off x="4638268" y="1150904"/>
                <a:ext cx="7470592" cy="2132624"/>
              </a:xfrm>
              <a:prstGeom prst="wedgeRoundRectCallout">
                <a:avLst>
                  <a:gd name="adj1" fmla="val -56607"/>
                  <a:gd name="adj2" fmla="val -21859"/>
                  <a:gd name="adj3" fmla="val 16667"/>
                </a:avLst>
              </a:prstGeom>
              <a:blipFill>
                <a:blip r:embed="rId6"/>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22C088CC-CF9B-52EE-507C-B755600021F5}"/>
                  </a:ext>
                </a:extLst>
              </p:cNvPr>
              <p:cNvSpPr/>
              <p:nvPr/>
            </p:nvSpPr>
            <p:spPr>
              <a:xfrm>
                <a:off x="1873755" y="4594584"/>
                <a:ext cx="1249454" cy="97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3" name="Rounded Rectangle 2">
                <a:extLst>
                  <a:ext uri="{FF2B5EF4-FFF2-40B4-BE49-F238E27FC236}">
                    <a16:creationId xmlns:a16="http://schemas.microsoft.com/office/drawing/2014/main" id="{22C088CC-CF9B-52EE-507C-B755600021F5}"/>
                  </a:ext>
                </a:extLst>
              </p:cNvPr>
              <p:cNvSpPr>
                <a:spLocks noRot="1" noChangeAspect="1" noMove="1" noResize="1" noEditPoints="1" noAdjustHandles="1" noChangeArrowheads="1" noChangeShapeType="1" noTextEdit="1"/>
              </p:cNvSpPr>
              <p:nvPr/>
            </p:nvSpPr>
            <p:spPr>
              <a:xfrm>
                <a:off x="1873755" y="4594584"/>
                <a:ext cx="1249454" cy="977241"/>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5571E5-C57D-CE73-E334-AF60A471DF55}"/>
                  </a:ext>
                </a:extLst>
              </p:cNvPr>
              <p:cNvSpPr txBox="1"/>
              <p:nvPr/>
            </p:nvSpPr>
            <p:spPr>
              <a:xfrm>
                <a:off x="79427" y="4898176"/>
                <a:ext cx="135189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+1)</m:t>
                      </m:r>
                    </m:oMath>
                  </m:oMathPara>
                </a14:m>
                <a:endParaRPr lang="en-US" sz="2400" dirty="0"/>
              </a:p>
            </p:txBody>
          </p:sp>
        </mc:Choice>
        <mc:Fallback xmlns="">
          <p:sp>
            <p:nvSpPr>
              <p:cNvPr id="12" name="TextBox 11">
                <a:extLst>
                  <a:ext uri="{FF2B5EF4-FFF2-40B4-BE49-F238E27FC236}">
                    <a16:creationId xmlns:a16="http://schemas.microsoft.com/office/drawing/2014/main" id="{1D5571E5-C57D-CE73-E334-AF60A471DF55}"/>
                  </a:ext>
                </a:extLst>
              </p:cNvPr>
              <p:cNvSpPr txBox="1">
                <a:spLocks noRot="1" noChangeAspect="1" noMove="1" noResize="1" noEditPoints="1" noAdjustHandles="1" noChangeArrowheads="1" noChangeShapeType="1" noTextEdit="1"/>
              </p:cNvSpPr>
              <p:nvPr/>
            </p:nvSpPr>
            <p:spPr>
              <a:xfrm>
                <a:off x="79427" y="4898176"/>
                <a:ext cx="1351894" cy="369332"/>
              </a:xfrm>
              <a:prstGeom prst="rect">
                <a:avLst/>
              </a:prstGeom>
              <a:blipFill>
                <a:blip r:embed="rId8"/>
                <a:stretch>
                  <a:fillRect l="-6542" t="-3333" r="-6542" b="-30000"/>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2C59E34-B118-5914-51C8-19FC8BE0BD2F}"/>
              </a:ext>
            </a:extLst>
          </p:cNvPr>
          <p:cNvCxnSpPr>
            <a:cxnSpLocks/>
            <a:stCxn id="12" idx="3"/>
            <a:endCxn id="3" idx="1"/>
          </p:cNvCxnSpPr>
          <p:nvPr/>
        </p:nvCxnSpPr>
        <p:spPr>
          <a:xfrm>
            <a:off x="1431321" y="5082842"/>
            <a:ext cx="442434" cy="36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C6260B-CA37-EFE9-8558-0A29657BAD34}"/>
                  </a:ext>
                </a:extLst>
              </p:cNvPr>
              <p:cNvSpPr txBox="1"/>
              <p:nvPr/>
            </p:nvSpPr>
            <p:spPr>
              <a:xfrm>
                <a:off x="3578817" y="4883149"/>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𝑠</m:t>
                          </m:r>
                        </m:e>
                        <m:sub>
                          <m:r>
                            <a:rPr lang="en-US" sz="2600" b="0" i="1" smtClean="0">
                              <a:latin typeface="Cambria Math" panose="02040503050406030204" pitchFamily="18" charset="0"/>
                            </a:rPr>
                            <m:t>1</m:t>
                          </m:r>
                        </m:sub>
                        <m:sup>
                          <m:r>
                            <a:rPr lang="en-US" sz="2600" b="0" i="1" smtClean="0">
                              <a:latin typeface="Cambria Math" panose="02040503050406030204" pitchFamily="18" charset="0"/>
                            </a:rPr>
                            <m:t>∗</m:t>
                          </m:r>
                        </m:sup>
                      </m:sSubSup>
                    </m:oMath>
                  </m:oMathPara>
                </a14:m>
                <a:endParaRPr lang="en-US" sz="2600" dirty="0"/>
              </a:p>
            </p:txBody>
          </p:sp>
        </mc:Choice>
        <mc:Fallback xmlns="">
          <p:sp>
            <p:nvSpPr>
              <p:cNvPr id="16" name="TextBox 15">
                <a:extLst>
                  <a:ext uri="{FF2B5EF4-FFF2-40B4-BE49-F238E27FC236}">
                    <a16:creationId xmlns:a16="http://schemas.microsoft.com/office/drawing/2014/main" id="{AEC6260B-CA37-EFE9-8558-0A29657BAD34}"/>
                  </a:ext>
                </a:extLst>
              </p:cNvPr>
              <p:cNvSpPr txBox="1">
                <a:spLocks noRot="1" noChangeAspect="1" noMove="1" noResize="1" noEditPoints="1" noAdjustHandles="1" noChangeArrowheads="1" noChangeShapeType="1" noTextEdit="1"/>
              </p:cNvSpPr>
              <p:nvPr/>
            </p:nvSpPr>
            <p:spPr>
              <a:xfrm>
                <a:off x="3578817" y="4883149"/>
                <a:ext cx="666206" cy="400110"/>
              </a:xfrm>
              <a:prstGeom prst="rect">
                <a:avLst/>
              </a:prstGeom>
              <a:blipFill>
                <a:blip r:embed="rId9"/>
                <a:stretch>
                  <a:fillRect b="-12121"/>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DAA8AD8B-6429-0B2B-4D21-1267A699458A}"/>
              </a:ext>
            </a:extLst>
          </p:cNvPr>
          <p:cNvCxnSpPr>
            <a:cxnSpLocks/>
            <a:stCxn id="3" idx="3"/>
            <a:endCxn id="16" idx="1"/>
          </p:cNvCxnSpPr>
          <p:nvPr/>
        </p:nvCxnSpPr>
        <p:spPr>
          <a:xfrm flipV="1">
            <a:off x="3123209" y="5083204"/>
            <a:ext cx="45560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Rounded Rectangular Callout 18">
                <a:extLst>
                  <a:ext uri="{FF2B5EF4-FFF2-40B4-BE49-F238E27FC236}">
                    <a16:creationId xmlns:a16="http://schemas.microsoft.com/office/drawing/2014/main" id="{F4D1F433-4816-66F4-1255-A4EB3C355A98}"/>
                  </a:ext>
                </a:extLst>
              </p:cNvPr>
              <p:cNvSpPr/>
              <p:nvPr/>
            </p:nvSpPr>
            <p:spPr>
              <a:xfrm>
                <a:off x="4638267" y="3697357"/>
                <a:ext cx="7470593" cy="3065683"/>
              </a:xfrm>
              <a:prstGeom prst="wedgeRoundRectCallout">
                <a:avLst>
                  <a:gd name="adj1" fmla="val -57033"/>
                  <a:gd name="adj2" fmla="val -2712"/>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300" b="0" dirty="0">
                    <a:solidFill>
                      <a:schemeClr val="tx1"/>
                    </a:solidFill>
                    <a:latin typeface="PT Serif" panose="020A0603040505020204" pitchFamily="18" charset="77"/>
                  </a:rPr>
                  <a:t>R is “perfect” </a:t>
                </a:r>
                <a14:m>
                  <m:oMath xmlns:m="http://schemas.openxmlformats.org/officeDocument/2006/math">
                    <m:r>
                      <a:rPr lang="en-US" sz="2300" b="0" i="1" smtClean="0">
                        <a:solidFill>
                          <a:schemeClr val="tx1"/>
                        </a:solidFill>
                        <a:latin typeface="Cambria Math" panose="02040503050406030204" pitchFamily="18" charset="0"/>
                        <a:ea typeface="Cambria Math" panose="02040503050406030204" pitchFamily="18" charset="0"/>
                      </a:rPr>
                      <m:t>⟹</m:t>
                    </m:r>
                  </m:oMath>
                </a14:m>
                <a:endParaRPr lang="en-US" sz="2300" b="0" dirty="0">
                  <a:solidFill>
                    <a:schemeClr val="tx1"/>
                  </a:solidFill>
                  <a:latin typeface="PT Serif" panose="020A0603040505020204" pitchFamily="18" charset="77"/>
                </a:endParaRPr>
              </a:p>
              <a:p>
                <a:pPr algn="ctr">
                  <a:lnSpc>
                    <a:spcPct val="140000"/>
                  </a:lnSpc>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US" sz="2300" b="0" i="1" smtClean="0">
                              <a:solidFill>
                                <a:schemeClr val="tx1"/>
                              </a:solidFill>
                              <a:latin typeface="Cambria Math" panose="02040503050406030204" pitchFamily="18" charset="0"/>
                            </a:rPr>
                          </m:ctrlPr>
                        </m:sSubSupPr>
                        <m:e>
                          <m:r>
                            <a:rPr lang="en-US" sz="2300" b="0" i="1" smtClean="0">
                              <a:solidFill>
                                <a:schemeClr val="tx1"/>
                              </a:solidFill>
                              <a:latin typeface="Cambria Math" panose="02040503050406030204" pitchFamily="18" charset="0"/>
                            </a:rPr>
                            <m:t>𝑠</m:t>
                          </m:r>
                        </m:e>
                        <m:sub>
                          <m:r>
                            <a:rPr lang="en-US" sz="2300" b="0" i="1" smtClean="0">
                              <a:solidFill>
                                <a:schemeClr val="tx1"/>
                              </a:solidFill>
                              <a:latin typeface="Cambria Math" panose="02040503050406030204" pitchFamily="18" charset="0"/>
                            </a:rPr>
                            <m:t>1</m:t>
                          </m:r>
                        </m:sub>
                        <m:sup>
                          <m:r>
                            <a:rPr lang="en-US" sz="2300" b="0" i="1" smtClean="0">
                              <a:solidFill>
                                <a:schemeClr val="tx1"/>
                              </a:solidFill>
                              <a:latin typeface="Cambria Math" panose="02040503050406030204" pitchFamily="18" charset="0"/>
                            </a:rPr>
                            <m:t>∗</m:t>
                          </m:r>
                        </m:sup>
                      </m:sSubSup>
                      <m:r>
                        <a:rPr lang="en-US" sz="2300" b="0" i="1" smtClean="0">
                          <a:solidFill>
                            <a:schemeClr val="tx1"/>
                          </a:solidFill>
                          <a:latin typeface="Cambria Math" panose="02040503050406030204" pitchFamily="18" charset="0"/>
                        </a:rPr>
                        <m:t>=</m:t>
                      </m:r>
                      <m:sSubSup>
                        <m:sSubSupPr>
                          <m:ctrlPr>
                            <a:rPr lang="en-US" sz="2300" i="1">
                              <a:solidFill>
                                <a:schemeClr val="tx1"/>
                              </a:solidFill>
                              <a:latin typeface="Cambria Math" panose="02040503050406030204" pitchFamily="18" charset="0"/>
                            </a:rPr>
                          </m:ctrlPr>
                        </m:sSubSupPr>
                        <m:e>
                          <m:r>
                            <a:rPr lang="en-US" sz="2300" i="1">
                              <a:solidFill>
                                <a:schemeClr val="tx1"/>
                              </a:solidFill>
                              <a:latin typeface="Cambria Math" panose="02040503050406030204" pitchFamily="18" charset="0"/>
                            </a:rPr>
                            <m:t>𝜆</m:t>
                          </m:r>
                        </m:e>
                        <m:sub>
                          <m:r>
                            <a:rPr lang="en-US" sz="2300" i="1">
                              <a:solidFill>
                                <a:schemeClr val="tx1"/>
                              </a:solidFill>
                              <a:latin typeface="Cambria Math" panose="02040503050406030204" pitchFamily="18" charset="0"/>
                            </a:rPr>
                            <m:t>𝑥</m:t>
                          </m:r>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r>
                        <a:rPr lang="en-US" sz="2300" b="1" i="1" smtClean="0">
                          <a:solidFill>
                            <a:srgbClr val="FF0000"/>
                          </a:solidFill>
                          <a:latin typeface="Cambria Math" panose="02040503050406030204" pitchFamily="18" charset="0"/>
                        </a:rPr>
                        <m:t>(</m:t>
                      </m:r>
                      <m:r>
                        <a:rPr lang="en-US" sz="2300" b="1" i="1">
                          <a:solidFill>
                            <a:srgbClr val="FF0000"/>
                          </a:solidFill>
                          <a:latin typeface="Cambria Math" panose="02040503050406030204" pitchFamily="18" charset="0"/>
                        </a:rPr>
                        <m:t>𝒚</m:t>
                      </m:r>
                      <m:r>
                        <a:rPr lang="en-US" sz="2300" b="1" i="1" smtClean="0">
                          <a:solidFill>
                            <a:srgbClr val="FF0000"/>
                          </a:solidFill>
                          <a:latin typeface="Cambria Math" panose="02040503050406030204" pitchFamily="18" charset="0"/>
                        </a:rPr>
                        <m:t>+</m:t>
                      </m:r>
                      <m:r>
                        <a:rPr lang="en-US" sz="2300" b="1" i="1" smtClean="0">
                          <a:solidFill>
                            <a:srgbClr val="FF0000"/>
                          </a:solidFill>
                          <a:latin typeface="Cambria Math" panose="02040503050406030204" pitchFamily="18" charset="0"/>
                        </a:rPr>
                        <m:t>𝟏</m:t>
                      </m:r>
                      <m:r>
                        <a:rPr lang="en-US" sz="2300" b="1" i="1" smtClean="0">
                          <a:solidFill>
                            <a:srgbClr val="FF0000"/>
                          </a:solidFill>
                          <a:latin typeface="Cambria Math" panose="02040503050406030204" pitchFamily="18" charset="0"/>
                        </a:rPr>
                        <m:t>)</m:t>
                      </m:r>
                      <m:r>
                        <a:rPr lang="en-US" sz="2300" i="1">
                          <a:solidFill>
                            <a:schemeClr val="tx1"/>
                          </a:solidFill>
                          <a:latin typeface="Cambria Math" panose="02040503050406030204" pitchFamily="18" charset="0"/>
                        </a:rPr>
                        <m:t>+</m:t>
                      </m:r>
                      <m:sSubSup>
                        <m:sSubSupPr>
                          <m:ctrlPr>
                            <a:rPr lang="en-US" sz="2300" i="1">
                              <a:solidFill>
                                <a:schemeClr val="tx1"/>
                              </a:solidFill>
                              <a:latin typeface="Cambria Math" panose="02040503050406030204" pitchFamily="18" charset="0"/>
                            </a:rPr>
                          </m:ctrlPr>
                        </m:sSubSupPr>
                        <m:e>
                          <m:r>
                            <a:rPr lang="en-US" sz="2300" i="1">
                              <a:solidFill>
                                <a:schemeClr val="tx1"/>
                              </a:solidFill>
                              <a:latin typeface="Cambria Math" panose="02040503050406030204" pitchFamily="18" charset="0"/>
                            </a:rPr>
                            <m:t>𝜆</m:t>
                          </m:r>
                        </m:e>
                        <m:sub>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𝑦</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m:t>
                      </m:r>
                      <m:sSubSup>
                        <m:sSubSupPr>
                          <m:ctrlPr>
                            <a:rPr lang="en-US" sz="2300" i="1">
                              <a:solidFill>
                                <a:schemeClr val="tx1"/>
                              </a:solidFill>
                              <a:latin typeface="Cambria Math" panose="02040503050406030204" pitchFamily="18" charset="0"/>
                            </a:rPr>
                          </m:ctrlPr>
                        </m:sSubSupPr>
                        <m:e>
                          <m:r>
                            <a:rPr lang="en-US" sz="2300" i="1">
                              <a:solidFill>
                                <a:schemeClr val="tx1"/>
                              </a:solidFill>
                              <a:latin typeface="Cambria Math" panose="02040503050406030204" pitchFamily="18" charset="0"/>
                            </a:rPr>
                            <m:t>𝜆</m:t>
                          </m:r>
                        </m:e>
                        <m:sub>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𝑦</m:t>
                          </m:r>
                        </m:e>
                        <m:sub>
                          <m:r>
                            <a:rPr lang="en-US" sz="2300" i="1">
                              <a:solidFill>
                                <a:schemeClr val="tx1"/>
                              </a:solidFill>
                              <a:latin typeface="Cambria Math" panose="02040503050406030204" pitchFamily="18" charset="0"/>
                            </a:rPr>
                            <m:t>2</m:t>
                          </m:r>
                        </m:sub>
                      </m:sSub>
                    </m:oMath>
                  </m:oMathPara>
                </a14:m>
                <a:endParaRPr lang="en-US" sz="2300" b="0" i="1" dirty="0">
                  <a:solidFill>
                    <a:schemeClr val="tx1"/>
                  </a:solidFill>
                  <a:latin typeface="Cambria Math" panose="02040503050406030204" pitchFamily="18" charset="0"/>
                </a:endParaRPr>
              </a:p>
              <a:p>
                <a:pPr algn="ctr">
                  <a:lnSpc>
                    <a:spcPct val="140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300" b="0" i="1" smtClean="0">
                          <a:solidFill>
                            <a:schemeClr val="tx1"/>
                          </a:solidFill>
                          <a:latin typeface="Cambria Math" panose="02040503050406030204" pitchFamily="18" charset="0"/>
                        </a:rPr>
                        <m:t>= </m:t>
                      </m:r>
                      <m:sSubSup>
                        <m:sSubSupPr>
                          <m:ctrlPr>
                            <a:rPr lang="en-US" sz="2300" b="0" i="1" smtClean="0">
                              <a:solidFill>
                                <a:schemeClr val="tx1"/>
                              </a:solidFill>
                              <a:latin typeface="Cambria Math" panose="02040503050406030204" pitchFamily="18" charset="0"/>
                            </a:rPr>
                          </m:ctrlPr>
                        </m:sSubSupPr>
                        <m:e>
                          <m:r>
                            <a:rPr lang="en-US" sz="2300" b="0" i="1" smtClean="0">
                              <a:solidFill>
                                <a:schemeClr val="tx1"/>
                              </a:solidFill>
                              <a:latin typeface="Cambria Math" panose="02040503050406030204" pitchFamily="18" charset="0"/>
                            </a:rPr>
                            <m:t>𝜆</m:t>
                          </m:r>
                        </m:e>
                        <m:sub>
                          <m:r>
                            <a:rPr lang="en-US" sz="2300" b="0" i="1" smtClean="0">
                              <a:solidFill>
                                <a:schemeClr val="tx1"/>
                              </a:solidFill>
                              <a:latin typeface="Cambria Math" panose="02040503050406030204" pitchFamily="18" charset="0"/>
                            </a:rPr>
                            <m:t>𝑥</m:t>
                          </m:r>
                        </m:sub>
                        <m:sup>
                          <m:d>
                            <m:dPr>
                              <m:begChr m:val="{"/>
                              <m:endChr m:val="}"/>
                              <m:ctrlPr>
                                <a:rPr lang="en-US" sz="2300" i="1">
                                  <a:solidFill>
                                    <a:schemeClr val="tx1"/>
                                  </a:solidFill>
                                  <a:latin typeface="Cambria Math" panose="02040503050406030204" pitchFamily="18" charset="0"/>
                                </a:rPr>
                              </m:ctrlPr>
                            </m:dPr>
                            <m:e>
                              <m:r>
                                <a:rPr lang="en-US" sz="2300" i="1">
                                  <a:solidFill>
                                    <a:schemeClr val="tx1"/>
                                  </a:solidFill>
                                  <a:latin typeface="Cambria Math" panose="02040503050406030204" pitchFamily="18" charset="0"/>
                                </a:rPr>
                                <m:t>𝑥</m:t>
                              </m:r>
                              <m:r>
                                <a:rPr lang="en-US" sz="2300" i="1">
                                  <a:solidFill>
                                    <a:schemeClr val="tx1"/>
                                  </a:solidFill>
                                  <a:latin typeface="Cambria Math" panose="02040503050406030204" pitchFamily="18" charset="0"/>
                                </a:rPr>
                                <m:t> ,   </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1</m:t>
                                  </m:r>
                                </m:sub>
                              </m:sSub>
                              <m:r>
                                <a:rPr lang="en-US" sz="2300" i="1">
                                  <a:solidFill>
                                    <a:schemeClr val="tx1"/>
                                  </a:solidFill>
                                  <a:latin typeface="Cambria Math" panose="02040503050406030204" pitchFamily="18" charset="0"/>
                                </a:rPr>
                                <m:t>,</m:t>
                              </m:r>
                              <m:sSub>
                                <m:sSubPr>
                                  <m:ctrlPr>
                                    <a:rPr lang="en-US" sz="2300" i="1">
                                      <a:solidFill>
                                        <a:schemeClr val="tx1"/>
                                      </a:solidFill>
                                      <a:latin typeface="Cambria Math" panose="02040503050406030204" pitchFamily="18" charset="0"/>
                                    </a:rPr>
                                  </m:ctrlPr>
                                </m:sSubPr>
                                <m:e>
                                  <m:r>
                                    <a:rPr lang="en-US" sz="2300" i="1">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𝑥</m:t>
                                  </m:r>
                                </m:e>
                                <m:sub>
                                  <m:r>
                                    <a:rPr lang="en-US" sz="2300" i="1">
                                      <a:solidFill>
                                        <a:schemeClr val="tx1"/>
                                      </a:solidFill>
                                      <a:latin typeface="Cambria Math" panose="02040503050406030204" pitchFamily="18" charset="0"/>
                                    </a:rPr>
                                    <m:t>2</m:t>
                                  </m:r>
                                </m:sub>
                              </m:sSub>
                            </m:e>
                          </m:d>
                        </m:sup>
                      </m:sSubSup>
                      <m:r>
                        <a:rPr lang="en-US" sz="2300" i="1">
                          <a:solidFill>
                            <a:schemeClr val="tx1"/>
                          </a:solidFill>
                          <a:latin typeface="Cambria Math" panose="02040503050406030204" pitchFamily="18" charset="0"/>
                        </a:rPr>
                        <m:t>+</m:t>
                      </m:r>
                      <m:sSup>
                        <m:sSupPr>
                          <m:ctrlPr>
                            <a:rPr lang="en-US" sz="2300" b="0" i="1" smtClean="0">
                              <a:solidFill>
                                <a:schemeClr val="tx1"/>
                              </a:solidFill>
                              <a:latin typeface="Cambria Math" panose="02040503050406030204" pitchFamily="18" charset="0"/>
                            </a:rPr>
                          </m:ctrlPr>
                        </m:sSupPr>
                        <m:e>
                          <m:r>
                            <a:rPr lang="en-US" sz="2300" b="0" i="1" smtClean="0">
                              <a:solidFill>
                                <a:schemeClr val="tx1"/>
                              </a:solidFill>
                              <a:latin typeface="Cambria Math" panose="02040503050406030204" pitchFamily="18" charset="0"/>
                            </a:rPr>
                            <m:t>𝑠</m:t>
                          </m:r>
                        </m:e>
                        <m:sup>
                          <m:r>
                            <a:rPr lang="en-US" sz="2300" b="0" i="1" smtClean="0">
                              <a:solidFill>
                                <a:schemeClr val="tx1"/>
                              </a:solidFill>
                              <a:latin typeface="Cambria Math" panose="02040503050406030204" pitchFamily="18" charset="0"/>
                            </a:rPr>
                            <m:t>∗</m:t>
                          </m:r>
                        </m:sup>
                      </m:sSup>
                    </m:oMath>
                  </m:oMathPara>
                </a14:m>
                <a:endParaRPr lang="en-US" sz="2300" b="0" i="1" dirty="0">
                  <a:solidFill>
                    <a:schemeClr val="tx1"/>
                  </a:solidFill>
                  <a:latin typeface="Cambria Math" panose="02040503050406030204" pitchFamily="18" charset="0"/>
                </a:endParaRPr>
              </a:p>
              <a:p>
                <a:pPr algn="ctr">
                  <a:lnSpc>
                    <a:spcPct val="140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300" b="0" i="1" smtClean="0">
                          <a:solidFill>
                            <a:schemeClr val="tx1"/>
                          </a:solidFill>
                          <a:latin typeface="Cambria Math" panose="02040503050406030204" pitchFamily="18" charset="0"/>
                        </a:rPr>
                        <m:t>= </m:t>
                      </m:r>
                      <m:f>
                        <m:fPr>
                          <m:ctrlPr>
                            <a:rPr lang="en-US" sz="2300" b="0" i="1" smtClean="0">
                              <a:solidFill>
                                <a:schemeClr val="tx1"/>
                              </a:solidFill>
                              <a:latin typeface="Cambria Math" panose="02040503050406030204" pitchFamily="18" charset="0"/>
                            </a:rPr>
                          </m:ctrlPr>
                        </m:fPr>
                        <m:num>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1</m:t>
                              </m:r>
                            </m:sub>
                          </m:sSub>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2</m:t>
                              </m:r>
                            </m:sub>
                          </m:sSub>
                        </m:num>
                        <m:den>
                          <m:r>
                            <a:rPr lang="en-US" sz="2300" b="0" i="1" smtClean="0">
                              <a:solidFill>
                                <a:schemeClr val="tx1"/>
                              </a:solidFill>
                              <a:latin typeface="Cambria Math" panose="02040503050406030204" pitchFamily="18" charset="0"/>
                            </a:rPr>
                            <m:t>(</m:t>
                          </m:r>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1</m:t>
                              </m:r>
                            </m:sub>
                          </m:sSub>
                          <m:r>
                            <a:rPr lang="en-US" sz="2300" b="0" i="1" smtClean="0">
                              <a:solidFill>
                                <a:schemeClr val="tx1"/>
                              </a:solidFill>
                              <a:latin typeface="Cambria Math" panose="02040503050406030204" pitchFamily="18" charset="0"/>
                            </a:rPr>
                            <m:t>−</m:t>
                          </m:r>
                          <m:r>
                            <a:rPr lang="en-US" sz="2300" b="0" i="1" smtClean="0">
                              <a:solidFill>
                                <a:schemeClr val="tx1"/>
                              </a:solidFill>
                              <a:latin typeface="Cambria Math" panose="02040503050406030204" pitchFamily="18" charset="0"/>
                            </a:rPr>
                            <m:t>𝑥</m:t>
                          </m:r>
                          <m:r>
                            <a:rPr lang="en-US" sz="2300" b="0" i="1" smtClean="0">
                              <a:solidFill>
                                <a:schemeClr val="tx1"/>
                              </a:solidFill>
                              <a:latin typeface="Cambria Math" panose="02040503050406030204" pitchFamily="18" charset="0"/>
                            </a:rPr>
                            <m:t>)(</m:t>
                          </m:r>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2</m:t>
                              </m:r>
                            </m:sub>
                          </m:sSub>
                          <m:r>
                            <a:rPr lang="en-US" sz="2300" b="0" i="1" smtClean="0">
                              <a:solidFill>
                                <a:schemeClr val="tx1"/>
                              </a:solidFill>
                              <a:latin typeface="Cambria Math" panose="02040503050406030204" pitchFamily="18" charset="0"/>
                            </a:rPr>
                            <m:t>−</m:t>
                          </m:r>
                          <m:r>
                            <a:rPr lang="en-US" sz="2300" b="0" i="1" smtClean="0">
                              <a:solidFill>
                                <a:schemeClr val="tx1"/>
                              </a:solidFill>
                              <a:latin typeface="Cambria Math" panose="02040503050406030204" pitchFamily="18" charset="0"/>
                            </a:rPr>
                            <m:t>𝑥</m:t>
                          </m:r>
                          <m:r>
                            <a:rPr lang="en-US" sz="2300" b="0" i="1" smtClean="0">
                              <a:solidFill>
                                <a:schemeClr val="tx1"/>
                              </a:solidFill>
                              <a:latin typeface="Cambria Math" panose="02040503050406030204" pitchFamily="18" charset="0"/>
                            </a:rPr>
                            <m:t>)</m:t>
                          </m:r>
                        </m:den>
                      </m:f>
                      <m:r>
                        <a:rPr lang="en-US" sz="2300" b="0" i="1" smtClean="0">
                          <a:solidFill>
                            <a:schemeClr val="tx1"/>
                          </a:solidFill>
                          <a:latin typeface="Cambria Math" panose="02040503050406030204" pitchFamily="18" charset="0"/>
                        </a:rPr>
                        <m:t>+ </m:t>
                      </m:r>
                      <m:sSup>
                        <m:sSupPr>
                          <m:ctrlPr>
                            <a:rPr lang="en-US" sz="2300" b="0" i="1" smtClean="0">
                              <a:solidFill>
                                <a:schemeClr val="tx1"/>
                              </a:solidFill>
                              <a:latin typeface="Cambria Math" panose="02040503050406030204" pitchFamily="18" charset="0"/>
                            </a:rPr>
                          </m:ctrlPr>
                        </m:sSupPr>
                        <m:e>
                          <m:r>
                            <a:rPr lang="en-US" sz="2300" b="0" i="1" smtClean="0">
                              <a:solidFill>
                                <a:schemeClr val="tx1"/>
                              </a:solidFill>
                              <a:latin typeface="Cambria Math" panose="02040503050406030204" pitchFamily="18" charset="0"/>
                            </a:rPr>
                            <m:t>𝑠</m:t>
                          </m:r>
                        </m:e>
                        <m:sup>
                          <m:r>
                            <a:rPr lang="en-US" sz="2300" b="0" i="1" smtClean="0">
                              <a:solidFill>
                                <a:schemeClr val="tx1"/>
                              </a:solidFill>
                              <a:latin typeface="Cambria Math" panose="02040503050406030204" pitchFamily="18" charset="0"/>
                            </a:rPr>
                            <m:t>∗</m:t>
                          </m:r>
                        </m:sup>
                      </m:sSup>
                      <m:r>
                        <a:rPr lang="en-US" sz="2300" b="0" i="1" smtClean="0">
                          <a:solidFill>
                            <a:schemeClr val="tx1"/>
                          </a:solidFill>
                          <a:latin typeface="Cambria Math" panose="02040503050406030204" pitchFamily="18" charset="0"/>
                        </a:rPr>
                        <m:t> </m:t>
                      </m:r>
                    </m:oMath>
                  </m:oMathPara>
                </a14:m>
                <a:endParaRPr lang="en-US" sz="2300" b="0" i="1" dirty="0">
                  <a:solidFill>
                    <a:schemeClr val="tx1"/>
                  </a:solidFill>
                  <a:latin typeface="Cambria Math" panose="02040503050406030204" pitchFamily="18" charset="0"/>
                </a:endParaRPr>
              </a:p>
            </p:txBody>
          </p:sp>
        </mc:Choice>
        <mc:Fallback>
          <p:sp>
            <p:nvSpPr>
              <p:cNvPr id="19" name="Rounded Rectangular Callout 18">
                <a:extLst>
                  <a:ext uri="{FF2B5EF4-FFF2-40B4-BE49-F238E27FC236}">
                    <a16:creationId xmlns:a16="http://schemas.microsoft.com/office/drawing/2014/main" id="{F4D1F433-4816-66F4-1255-A4EB3C355A98}"/>
                  </a:ext>
                </a:extLst>
              </p:cNvPr>
              <p:cNvSpPr>
                <a:spLocks noRot="1" noChangeAspect="1" noMove="1" noResize="1" noEditPoints="1" noAdjustHandles="1" noChangeArrowheads="1" noChangeShapeType="1" noTextEdit="1"/>
              </p:cNvSpPr>
              <p:nvPr/>
            </p:nvSpPr>
            <p:spPr>
              <a:xfrm>
                <a:off x="4638267" y="3697357"/>
                <a:ext cx="7470593" cy="3065683"/>
              </a:xfrm>
              <a:prstGeom prst="wedgeRoundRectCallout">
                <a:avLst>
                  <a:gd name="adj1" fmla="val -57033"/>
                  <a:gd name="adj2" fmla="val -2712"/>
                  <a:gd name="adj3" fmla="val 16667"/>
                </a:avLst>
              </a:prstGeom>
              <a:blipFill>
                <a:blip r:embed="rId10"/>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2114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12" grpId="0"/>
      <p:bldP spid="16"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8459-C664-84FC-8CF5-B36D546FAE37}"/>
              </a:ext>
            </a:extLst>
          </p:cNvPr>
          <p:cNvSpPr>
            <a:spLocks noGrp="1"/>
          </p:cNvSpPr>
          <p:nvPr>
            <p:ph type="title"/>
          </p:nvPr>
        </p:nvSpPr>
        <p:spPr/>
        <p:txBody>
          <a:bodyPr/>
          <a:lstStyle/>
          <a:p>
            <a:r>
              <a:rPr lang="en-US" dirty="0">
                <a:latin typeface="PT Serif" panose="020A0603040505020204" pitchFamily="18" charset="77"/>
              </a:rPr>
              <a:t>Shamir-based Traceable Secret Sharing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A35A5C-AB55-11BE-84EF-198077421813}"/>
                  </a:ext>
                </a:extLst>
              </p:cNvPr>
              <p:cNvSpPr>
                <a:spLocks noGrp="1"/>
              </p:cNvSpPr>
              <p:nvPr>
                <p:ph idx="1"/>
              </p:nvPr>
            </p:nvSpPr>
            <p:spPr>
              <a:xfrm>
                <a:off x="297871" y="1197650"/>
                <a:ext cx="11748355" cy="5565389"/>
              </a:xfrm>
            </p:spPr>
            <p:txBody>
              <a:bodyPr>
                <a:normAutofit fontScale="92500" lnSpcReduction="20000"/>
              </a:bodyPr>
              <a:lstStyle/>
              <a:p>
                <a:pPr marL="0" indent="0">
                  <a:lnSpc>
                    <a:spcPct val="150000"/>
                  </a:lnSpc>
                  <a:buNone/>
                </a:pPr>
                <a:r>
                  <a:rPr lang="en-US" dirty="0">
                    <a:latin typeface="PT Serif" panose="020A0603040505020204" pitchFamily="18" charset="77"/>
                  </a:rPr>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 </m:t>
                        </m:r>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latin typeface="PT Serif" panose="020A0603040505020204" pitchFamily="18" charset="77"/>
                </a:endParaRPr>
              </a:p>
              <a:p>
                <a:pPr marL="0" indent="0">
                  <a:lnSpc>
                    <a:spcPct val="150000"/>
                  </a:lnSpc>
                  <a:buNone/>
                </a:pPr>
                <a:r>
                  <a:rPr lang="en-US" dirty="0">
                    <a:latin typeface="PT Serif" panose="020A0603040505020204" pitchFamily="18" charset="77"/>
                  </a:rPr>
                  <a:t>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 </m:t>
                                </m:r>
                                <m:r>
                                  <a:rPr lang="en-US" b="0" i="1" smtClean="0">
                                    <a:latin typeface="Cambria Math" panose="02040503050406030204" pitchFamily="18" charset="0"/>
                                  </a:rPr>
                                  <m:t>𝑠</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−1</m:t>
                        </m:r>
                      </m:sup>
                    </m:sSup>
                    <m:r>
                      <a:rPr lang="en-US" b="0"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den>
                    </m:f>
                  </m:oMath>
                </a14:m>
                <a:endParaRPr lang="en-US" dirty="0">
                  <a:latin typeface="PT Serif" panose="020A0603040505020204" pitchFamily="18" charset="77"/>
                </a:endParaRPr>
              </a:p>
              <a:p>
                <a:pPr marL="0" indent="0">
                  <a:lnSpc>
                    <a:spcPct val="150000"/>
                  </a:lnSpc>
                  <a:buNone/>
                </a:pPr>
                <a:r>
                  <a:rPr lang="en-US" b="0" dirty="0"/>
                  <a:t> </a:t>
                </a:r>
              </a:p>
              <a:p>
                <a:pPr marL="0" indent="0">
                  <a:lnSpc>
                    <a:spcPct val="150000"/>
                  </a:lnSpc>
                  <a:buNone/>
                </a:pPr>
                <a:r>
                  <a:rPr lang="en-US" b="0" dirty="0"/>
                  <a:t> </a:t>
                </a:r>
                <a14:m>
                  <m:oMath xmlns:m="http://schemas.openxmlformats.org/officeDocument/2006/math">
                    <m:sSup>
                      <m:sSupPr>
                        <m:ctrlPr>
                          <a:rPr lang="en-US" sz="2900" b="0" i="1" smtClean="0">
                            <a:latin typeface="Cambria Math" panose="02040503050406030204" pitchFamily="18" charset="0"/>
                          </a:rPr>
                        </m:ctrlPr>
                      </m:sSupPr>
                      <m:e>
                        <m:r>
                          <m:rPr>
                            <m:sty m:val="p"/>
                          </m:rPr>
                          <a:rPr lang="en-US" sz="2900" b="0" i="0" smtClean="0">
                            <a:latin typeface="Cambria Math" panose="02040503050406030204" pitchFamily="18" charset="0"/>
                          </a:rPr>
                          <m:t>Trace</m:t>
                        </m:r>
                      </m:e>
                      <m:sup>
                        <m:r>
                          <m:rPr>
                            <m:sty m:val="p"/>
                          </m:rPr>
                          <a:rPr lang="en-US" sz="2900" b="0" i="0" smtClean="0">
                            <a:latin typeface="Cambria Math" panose="02040503050406030204" pitchFamily="18" charset="0"/>
                          </a:rPr>
                          <m:t>R</m:t>
                        </m:r>
                      </m:sup>
                    </m:sSup>
                    <m:d>
                      <m:dPr>
                        <m:ctrlPr>
                          <a:rPr lang="en-US" sz="2900" b="0" i="1" smtClean="0">
                            <a:latin typeface="Cambria Math" panose="02040503050406030204" pitchFamily="18" charset="0"/>
                          </a:rPr>
                        </m:ctrlPr>
                      </m:dPr>
                      <m:e>
                        <m:r>
                          <a:rPr lang="en-US" sz="2900" b="0" i="1" smtClean="0">
                            <a:latin typeface="Cambria Math" panose="02040503050406030204" pitchFamily="18" charset="0"/>
                          </a:rPr>
                          <m:t> </m:t>
                        </m:r>
                        <m:r>
                          <a:rPr lang="en-US" sz="2900" b="0" i="1" smtClean="0">
                            <a:latin typeface="Cambria Math" panose="02040503050406030204" pitchFamily="18" charset="0"/>
                          </a:rPr>
                          <m:t>𝑡𝑘</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 </m:t>
                                    </m:r>
                                    <m:r>
                                      <a:rPr lang="en-US" sz="2900" b="0" i="1" smtClean="0">
                                        <a:latin typeface="Cambria Math" panose="02040503050406030204" pitchFamily="18" charset="0"/>
                                      </a:rPr>
                                      <m:t>𝑥</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 </m:t>
                                </m:r>
                              </m:e>
                            </m:d>
                          </m:e>
                          <m:sub>
                            <m:r>
                              <a:rPr lang="en-US" sz="2900" b="0" i="1" smtClean="0">
                                <a:latin typeface="Cambria Math" panose="02040503050406030204" pitchFamily="18" charset="0"/>
                              </a:rPr>
                              <m:t>𝑖</m:t>
                            </m:r>
                            <m:r>
                              <a:rPr lang="en-US" sz="2900" b="0" i="1" smtClean="0">
                                <a:latin typeface="Cambria Math" panose="02040503050406030204" pitchFamily="18" charset="0"/>
                              </a:rPr>
                              <m:t>∈</m:t>
                            </m:r>
                            <m:d>
                              <m:dPr>
                                <m:begChr m:val="["/>
                                <m:endChr m:val="]"/>
                                <m:ctrlPr>
                                  <a:rPr lang="en-US" sz="2900" b="0" i="1" smtClean="0">
                                    <a:latin typeface="Cambria Math" panose="02040503050406030204" pitchFamily="18" charset="0"/>
                                  </a:rPr>
                                </m:ctrlPr>
                              </m:dPr>
                              <m:e>
                                <m:r>
                                  <a:rPr lang="en-US" sz="2900" b="0" i="1" smtClean="0">
                                    <a:latin typeface="Cambria Math" panose="02040503050406030204" pitchFamily="18" charset="0"/>
                                  </a:rPr>
                                  <m:t>𝑛</m:t>
                                </m:r>
                              </m:e>
                            </m:d>
                          </m:sub>
                        </m:sSub>
                        <m:r>
                          <a:rPr lang="en-US" sz="2900" b="0" i="0" smtClean="0">
                            <a:latin typeface="Cambria Math" panose="02040503050406030204" pitchFamily="18" charset="0"/>
                          </a:rPr>
                          <m:t>  </m:t>
                        </m:r>
                      </m:e>
                    </m:d>
                    <m:r>
                      <a:rPr lang="en-US" sz="2900" b="0" i="0" smtClean="0">
                        <a:latin typeface="Cambria Math" panose="02040503050406030204" pitchFamily="18" charset="0"/>
                      </a:rPr>
                      <m:t>:</m:t>
                    </m:r>
                  </m:oMath>
                </a14:m>
                <a:endParaRPr lang="en-US" sz="2900" dirty="0">
                  <a:latin typeface="PT Serif" panose="020A0603040505020204" pitchFamily="18" charset="77"/>
                </a:endParaRPr>
              </a:p>
              <a:p>
                <a:pPr>
                  <a:lnSpc>
                    <a:spcPct val="150000"/>
                  </a:lnSpc>
                </a:pPr>
                <a:r>
                  <a:rPr lang="en-US" dirty="0">
                    <a:latin typeface="PT Serif" panose="020A0603040505020204" pitchFamily="18" charset="77"/>
                  </a:rPr>
                  <a:t>  Get evaluation of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latin typeface="PT Serif" panose="020A0603040505020204" pitchFamily="18" charset="77"/>
                  </a:rPr>
                  <a:t>  at </a:t>
                </a:r>
                <a14:m>
                  <m:oMath xmlns:m="http://schemas.openxmlformats.org/officeDocument/2006/math">
                    <m:r>
                      <a:rPr lang="en-US" b="0" i="1" smtClean="0">
                        <a:latin typeface="Cambria Math" panose="02040503050406030204" pitchFamily="18" charset="0"/>
                      </a:rPr>
                      <m:t>𝑓</m:t>
                    </m:r>
                  </m:oMath>
                </a14:m>
                <a:r>
                  <a:rPr lang="en-US" dirty="0">
                    <a:latin typeface="PT Serif" panose="020A0603040505020204" pitchFamily="18" charset="77"/>
                  </a:rPr>
                  <a:t> different values of </a:t>
                </a:r>
                <a14:m>
                  <m:oMath xmlns:m="http://schemas.openxmlformats.org/officeDocument/2006/math">
                    <m:r>
                      <a:rPr lang="en-US" b="0" i="1" smtClean="0">
                        <a:latin typeface="Cambria Math" panose="02040503050406030204" pitchFamily="18" charset="0"/>
                      </a:rPr>
                      <m:t>𝑥</m:t>
                    </m:r>
                  </m:oMath>
                </a14:m>
                <a:r>
                  <a:rPr lang="en-US" dirty="0">
                    <a:latin typeface="PT Serif" panose="020A0603040505020204" pitchFamily="18" charset="77"/>
                  </a:rPr>
                  <a:t>  →  interpolate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  Find all roots of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latin typeface="PT Serif" panose="020A0603040505020204" pitchFamily="18" charset="77"/>
                  </a:rPr>
                  <a:t>  in  </a:t>
                </a:r>
                <a14:m>
                  <m:oMath xmlns:m="http://schemas.openxmlformats.org/officeDocument/2006/math">
                    <m:r>
                      <a:rPr lang="en-US" b="0" i="1" smtClean="0">
                        <a:latin typeface="Cambria Math" panose="02040503050406030204" pitchFamily="18" charset="0"/>
                      </a:rPr>
                      <m:t>𝔽</m:t>
                    </m:r>
                    <m:r>
                      <a:rPr lang="en-US" b="0" i="1" smtClean="0">
                        <a:latin typeface="Cambria Math" panose="02040503050406030204" pitchFamily="18" charset="0"/>
                      </a:rPr>
                      <m:t> </m:t>
                    </m:r>
                  </m:oMath>
                </a14:m>
                <a:r>
                  <a:rPr lang="en-US" dirty="0">
                    <a:latin typeface="PT Serif" panose="020A0603040505020204" pitchFamily="18" charset="77"/>
                  </a:rPr>
                  <a:t> :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e>
                        </m:d>
                      </m:e>
                      <m:sub/>
                    </m:sSub>
                  </m:oMath>
                </a14:m>
                <a:endParaRPr lang="en-US" b="0" dirty="0">
                  <a:latin typeface="PT Serif" panose="020A0603040505020204" pitchFamily="18" charset="77"/>
                </a:endParaRPr>
              </a:p>
              <a:p>
                <a:pPr>
                  <a:lnSpc>
                    <a:spcPct val="150000"/>
                  </a:lnSpc>
                </a:pPr>
                <a:r>
                  <a:rPr lang="en-US" dirty="0">
                    <a:latin typeface="PT Serif" panose="020A0603040505020204" pitchFamily="18" charset="77"/>
                  </a:rPr>
                  <a:t>  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oMath>
                </a14:m>
                <a:r>
                  <a:rPr lang="en-US" dirty="0">
                    <a:latin typeface="PT Serif" panose="020A0603040505020204" pitchFamily="18" charset="77"/>
                  </a:rPr>
                  <a:t> , find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latin typeface="PT Serif" panose="020A0603040505020204" pitchFamily="18" charset="77"/>
                  </a:rPr>
                  <a:t>  and  set  </a:t>
                </a:r>
                <a14:m>
                  <m:oMath xmlns:m="http://schemas.openxmlformats.org/officeDocument/2006/math">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oMath>
                </a14:m>
                <a:endParaRPr lang="en-US"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3DA35A5C-AB55-11BE-84EF-198077421813}"/>
                  </a:ext>
                </a:extLst>
              </p:cNvPr>
              <p:cNvSpPr>
                <a:spLocks noGrp="1" noRot="1" noChangeAspect="1" noMove="1" noResize="1" noEditPoints="1" noAdjustHandles="1" noChangeArrowheads="1" noChangeShapeType="1" noTextEdit="1"/>
              </p:cNvSpPr>
              <p:nvPr>
                <p:ph idx="1"/>
              </p:nvPr>
            </p:nvSpPr>
            <p:spPr>
              <a:xfrm>
                <a:off x="297871" y="1197650"/>
                <a:ext cx="11748355" cy="5565389"/>
              </a:xfrm>
              <a:blipFill>
                <a:blip r:embed="rId3"/>
                <a:stretch>
                  <a:fillRect l="-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0155C0C9-C59A-95F7-0C39-9E131B066283}"/>
                  </a:ext>
                </a:extLst>
              </p:cNvPr>
              <p:cNvSpPr/>
              <p:nvPr/>
            </p:nvSpPr>
            <p:spPr>
              <a:xfrm>
                <a:off x="5882631" y="1359251"/>
                <a:ext cx="5968426" cy="2069749"/>
              </a:xfrm>
              <a:prstGeom prst="wedgeRoundRectCallout">
                <a:avLst>
                  <a:gd name="adj1" fmla="val -62232"/>
                  <a:gd name="adj2" fmla="val 10519"/>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300" b="0" dirty="0">
                    <a:solidFill>
                      <a:schemeClr val="tx1"/>
                    </a:solidFill>
                    <a:latin typeface="PT Serif" panose="020A0603040505020204" pitchFamily="18" charset="77"/>
                  </a:rPr>
                  <a:t>Evaluation of </a:t>
                </a:r>
                <a14:m>
                  <m:oMath xmlns:m="http://schemas.openxmlformats.org/officeDocument/2006/math">
                    <m:r>
                      <a:rPr lang="en-US" sz="2300" b="0" i="1" smtClean="0">
                        <a:solidFill>
                          <a:schemeClr val="tx1"/>
                        </a:solidFill>
                        <a:latin typeface="Cambria Math" panose="02040503050406030204" pitchFamily="18" charset="0"/>
                      </a:rPr>
                      <m:t>h</m:t>
                    </m:r>
                    <m:d>
                      <m:dPr>
                        <m:ctrlPr>
                          <a:rPr lang="en-US" sz="2300" b="0" i="1" smtClean="0">
                            <a:solidFill>
                              <a:schemeClr val="tx1"/>
                            </a:solidFill>
                            <a:latin typeface="Cambria Math" panose="02040503050406030204" pitchFamily="18" charset="0"/>
                          </a:rPr>
                        </m:ctrlPr>
                      </m:dPr>
                      <m:e>
                        <m:r>
                          <a:rPr lang="en-US" sz="2300" b="0" i="1" smtClean="0">
                            <a:solidFill>
                              <a:schemeClr val="tx1"/>
                            </a:solidFill>
                            <a:latin typeface="Cambria Math" panose="02040503050406030204" pitchFamily="18" charset="0"/>
                          </a:rPr>
                          <m:t>𝑌</m:t>
                        </m:r>
                      </m:e>
                    </m:d>
                    <m:r>
                      <a:rPr lang="en-US" sz="2300" b="0" i="1" smtClean="0">
                        <a:solidFill>
                          <a:schemeClr val="tx1"/>
                        </a:solidFill>
                        <a:latin typeface="Cambria Math" panose="02040503050406030204" pitchFamily="18" charset="0"/>
                      </a:rPr>
                      <m:t>=</m:t>
                    </m:r>
                    <m:nary>
                      <m:naryPr>
                        <m:chr m:val="∏"/>
                        <m:supHide m:val="on"/>
                        <m:ctrlPr>
                          <a:rPr lang="en-US" sz="2300" b="0" i="1" smtClean="0">
                            <a:solidFill>
                              <a:schemeClr val="tx1"/>
                            </a:solidFill>
                            <a:latin typeface="Cambria Math" panose="02040503050406030204" pitchFamily="18" charset="0"/>
                          </a:rPr>
                        </m:ctrlPr>
                      </m:naryPr>
                      <m:sub>
                        <m:r>
                          <m:rPr>
                            <m:brk m:alnAt="7"/>
                          </m:rPr>
                          <a:rPr lang="en-US" sz="2300" b="0" i="1" smtClean="0">
                            <a:solidFill>
                              <a:schemeClr val="tx1"/>
                            </a:solidFill>
                            <a:latin typeface="Cambria Math" panose="02040503050406030204" pitchFamily="18" charset="0"/>
                          </a:rPr>
                          <m:t> </m:t>
                        </m:r>
                        <m:r>
                          <a:rPr lang="en-US" sz="2300" b="0" i="1" smtClean="0">
                            <a:solidFill>
                              <a:schemeClr val="tx1"/>
                            </a:solidFill>
                            <a:latin typeface="Cambria Math" panose="02040503050406030204" pitchFamily="18" charset="0"/>
                          </a:rPr>
                          <m:t>𝑘</m:t>
                        </m:r>
                        <m:r>
                          <a:rPr lang="en-US" sz="2300" b="0" i="1" smtClean="0">
                            <a:solidFill>
                              <a:schemeClr val="tx1"/>
                            </a:solidFill>
                            <a:latin typeface="Cambria Math" panose="02040503050406030204" pitchFamily="18" charset="0"/>
                          </a:rPr>
                          <m:t> ∈ </m:t>
                        </m:r>
                        <m:r>
                          <a:rPr lang="en-US" sz="2000" i="1" smtClean="0">
                            <a:solidFill>
                              <a:schemeClr val="tx1"/>
                            </a:solidFill>
                            <a:latin typeface="Cambria Math" panose="02040503050406030204" pitchFamily="18" charset="0"/>
                            <a:ea typeface="Cambria Math" panose="02040503050406030204" pitchFamily="18" charset="0"/>
                          </a:rPr>
                          <m:t>𝒥</m:t>
                        </m:r>
                      </m:sub>
                      <m:sup/>
                      <m:e>
                        <m:f>
                          <m:fPr>
                            <m:ctrlPr>
                              <a:rPr lang="en-US" sz="2300" b="0" i="1" smtClean="0">
                                <a:solidFill>
                                  <a:schemeClr val="tx1"/>
                                </a:solidFill>
                                <a:latin typeface="Cambria Math" panose="02040503050406030204" pitchFamily="18" charset="0"/>
                              </a:rPr>
                            </m:ctrlPr>
                          </m:fPr>
                          <m:num>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𝑘</m:t>
                                </m:r>
                              </m:sub>
                            </m:sSub>
                            <m:r>
                              <a:rPr lang="en-US" sz="2300" b="0" i="1" smtClean="0">
                                <a:solidFill>
                                  <a:schemeClr val="tx1"/>
                                </a:solidFill>
                                <a:latin typeface="Cambria Math" panose="02040503050406030204" pitchFamily="18" charset="0"/>
                              </a:rPr>
                              <m:t> − </m:t>
                            </m:r>
                            <m:r>
                              <a:rPr lang="en-US" sz="2300" b="0" i="1" smtClean="0">
                                <a:solidFill>
                                  <a:schemeClr val="tx1"/>
                                </a:solidFill>
                                <a:latin typeface="Cambria Math" panose="02040503050406030204" pitchFamily="18" charset="0"/>
                              </a:rPr>
                              <m:t>𝑌</m:t>
                            </m:r>
                          </m:num>
                          <m:den>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𝑘</m:t>
                                </m:r>
                              </m:sub>
                            </m:sSub>
                          </m:den>
                        </m:f>
                      </m:e>
                    </m:nary>
                  </m:oMath>
                </a14:m>
                <a:r>
                  <a:rPr lang="en-US" sz="2300" b="0" dirty="0">
                    <a:solidFill>
                      <a:schemeClr val="tx1"/>
                    </a:solidFill>
                    <a:latin typeface="PT Serif" panose="020A0603040505020204" pitchFamily="18" charset="77"/>
                  </a:rPr>
                  <a:t> at </a:t>
                </a:r>
                <a14:m>
                  <m:oMath xmlns:m="http://schemas.openxmlformats.org/officeDocument/2006/math">
                    <m:r>
                      <a:rPr lang="en-US" sz="2300" b="0" i="1" smtClean="0">
                        <a:solidFill>
                          <a:schemeClr val="tx1"/>
                        </a:solidFill>
                        <a:latin typeface="Cambria Math" panose="02040503050406030204" pitchFamily="18" charset="0"/>
                      </a:rPr>
                      <m:t>𝑥</m:t>
                    </m:r>
                  </m:oMath>
                </a14:m>
                <a:endParaRPr lang="en-US" sz="2300" b="0" dirty="0">
                  <a:solidFill>
                    <a:schemeClr val="tx1"/>
                  </a:solidFill>
                  <a:latin typeface="PT Serif" panose="020A0603040505020204" pitchFamily="18" charset="77"/>
                </a:endParaRPr>
              </a:p>
              <a:p>
                <a:pPr algn="ctr">
                  <a:lnSpc>
                    <a:spcPct val="140000"/>
                  </a:lnSpc>
                  <a:spcBef>
                    <a:spcPts val="300"/>
                  </a:spcBef>
                  <a:spcAft>
                    <a:spcPts val="300"/>
                  </a:spcAft>
                </a:pPr>
                <a14:m>
                  <m:oMath xmlns:m="http://schemas.openxmlformats.org/officeDocument/2006/math">
                    <m:r>
                      <a:rPr lang="en-US" sz="2300" b="0" i="1" smtClean="0">
                        <a:solidFill>
                          <a:schemeClr val="tx1"/>
                        </a:solidFill>
                        <a:latin typeface="Cambria Math" panose="02040503050406030204" pitchFamily="18" charset="0"/>
                      </a:rPr>
                      <m:t>h</m:t>
                    </m:r>
                  </m:oMath>
                </a14:m>
                <a:r>
                  <a:rPr lang="en-US" sz="2300" b="0" dirty="0">
                    <a:solidFill>
                      <a:schemeClr val="tx1"/>
                    </a:solidFill>
                    <a:latin typeface="PT Serif" panose="020A0603040505020204" pitchFamily="18" charset="77"/>
                  </a:rPr>
                  <a:t> : degree </a:t>
                </a:r>
                <a14:m>
                  <m:oMath xmlns:m="http://schemas.openxmlformats.org/officeDocument/2006/math">
                    <m:r>
                      <a:rPr lang="en-US" sz="2400" b="0" i="1" smtClean="0">
                        <a:solidFill>
                          <a:schemeClr val="tx1"/>
                        </a:solidFill>
                        <a:latin typeface="Cambria Math" panose="02040503050406030204" pitchFamily="18" charset="0"/>
                      </a:rPr>
                      <m:t>𝑓</m:t>
                    </m:r>
                  </m:oMath>
                </a14:m>
                <a:r>
                  <a:rPr lang="en-US" sz="2300" b="0" dirty="0">
                    <a:solidFill>
                      <a:schemeClr val="tx1"/>
                    </a:solidFill>
                    <a:latin typeface="PT Serif" panose="020A0603040505020204" pitchFamily="18" charset="77"/>
                  </a:rPr>
                  <a:t> polynomial</a:t>
                </a:r>
              </a:p>
              <a:p>
                <a:pPr algn="ctr">
                  <a:lnSpc>
                    <a:spcPct val="140000"/>
                  </a:lnSpc>
                  <a:spcBef>
                    <a:spcPts val="300"/>
                  </a:spcBef>
                  <a:spcAft>
                    <a:spcPts val="300"/>
                  </a:spcAft>
                </a:pPr>
                <a:r>
                  <a:rPr lang="en-US" sz="2300" b="0" dirty="0">
                    <a:solidFill>
                      <a:schemeClr val="tx1"/>
                    </a:solidFill>
                    <a:latin typeface="PT Serif" panose="020A0603040505020204" pitchFamily="18" charset="77"/>
                  </a:rPr>
                  <a:t>Roots : </a:t>
                </a:r>
                <a14:m>
                  <m:oMath xmlns:m="http://schemas.openxmlformats.org/officeDocument/2006/math">
                    <m:sSub>
                      <m:sSubPr>
                        <m:ctrlPr>
                          <a:rPr lang="en-US" sz="2300" b="0" i="1" smtClean="0">
                            <a:solidFill>
                              <a:schemeClr val="tx1"/>
                            </a:solidFill>
                            <a:latin typeface="Cambria Math" panose="02040503050406030204" pitchFamily="18" charset="0"/>
                          </a:rPr>
                        </m:ctrlPr>
                      </m:sSubPr>
                      <m:e>
                        <m:d>
                          <m:dPr>
                            <m:begChr m:val="{"/>
                            <m:endChr m:val="}"/>
                            <m:ctrlPr>
                              <a:rPr lang="en-US" sz="2300" b="0" i="1" smtClean="0">
                                <a:solidFill>
                                  <a:schemeClr val="tx1"/>
                                </a:solidFill>
                                <a:latin typeface="Cambria Math" panose="02040503050406030204" pitchFamily="18" charset="0"/>
                              </a:rPr>
                            </m:ctrlPr>
                          </m:dPr>
                          <m:e>
                            <m:r>
                              <a:rPr lang="en-US" sz="2300" b="0" i="1" smtClean="0">
                                <a:solidFill>
                                  <a:schemeClr val="tx1"/>
                                </a:solidFill>
                                <a:latin typeface="Cambria Math" panose="02040503050406030204" pitchFamily="18" charset="0"/>
                              </a:rPr>
                              <m:t> </m:t>
                            </m:r>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𝑘</m:t>
                                </m:r>
                              </m:sub>
                            </m:sSub>
                            <m:r>
                              <a:rPr lang="en-US" sz="2300" b="0" i="1" smtClean="0">
                                <a:solidFill>
                                  <a:schemeClr val="tx1"/>
                                </a:solidFill>
                                <a:latin typeface="Cambria Math" panose="02040503050406030204" pitchFamily="18" charset="0"/>
                              </a:rPr>
                              <m:t> </m:t>
                            </m:r>
                          </m:e>
                        </m:d>
                      </m:e>
                      <m:sub>
                        <m:r>
                          <a:rPr lang="en-US" sz="2300" i="1">
                            <a:solidFill>
                              <a:schemeClr val="tx1"/>
                            </a:solidFill>
                            <a:latin typeface="Cambria Math" panose="02040503050406030204" pitchFamily="18" charset="0"/>
                          </a:rPr>
                          <m:t>𝑘</m:t>
                        </m:r>
                        <m:r>
                          <a:rPr lang="en-US" sz="2300" b="0" i="1" smtClean="0">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𝒥</m:t>
                        </m:r>
                      </m:sub>
                    </m:sSub>
                  </m:oMath>
                </a14:m>
                <a:endParaRPr lang="en-US" sz="2300" b="0" dirty="0">
                  <a:solidFill>
                    <a:schemeClr val="tx1"/>
                  </a:solidFill>
                  <a:latin typeface="PT Serif" panose="020A0603040505020204" pitchFamily="18" charset="77"/>
                </a:endParaRPr>
              </a:p>
            </p:txBody>
          </p:sp>
        </mc:Choice>
        <mc:Fallback xmlns="">
          <p:sp>
            <p:nvSpPr>
              <p:cNvPr id="4" name="Rounded Rectangular Callout 3">
                <a:extLst>
                  <a:ext uri="{FF2B5EF4-FFF2-40B4-BE49-F238E27FC236}">
                    <a16:creationId xmlns:a16="http://schemas.microsoft.com/office/drawing/2014/main" id="{0155C0C9-C59A-95F7-0C39-9E131B066283}"/>
                  </a:ext>
                </a:extLst>
              </p:cNvPr>
              <p:cNvSpPr>
                <a:spLocks noRot="1" noChangeAspect="1" noMove="1" noResize="1" noEditPoints="1" noAdjustHandles="1" noChangeArrowheads="1" noChangeShapeType="1" noTextEdit="1"/>
              </p:cNvSpPr>
              <p:nvPr/>
            </p:nvSpPr>
            <p:spPr>
              <a:xfrm>
                <a:off x="5882631" y="1359251"/>
                <a:ext cx="5968426" cy="2069749"/>
              </a:xfrm>
              <a:prstGeom prst="wedgeRoundRectCallout">
                <a:avLst>
                  <a:gd name="adj1" fmla="val -62232"/>
                  <a:gd name="adj2" fmla="val 10519"/>
                  <a:gd name="adj3" fmla="val 16667"/>
                </a:avLst>
              </a:prstGeom>
              <a:blipFill>
                <a:blip r:embed="rId4"/>
                <a:stretch>
                  <a:fillRect t="-9639" b="-2410"/>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0685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4887-8FBA-8A84-CA41-5D65942D2681}"/>
              </a:ext>
            </a:extLst>
          </p:cNvPr>
          <p:cNvSpPr>
            <a:spLocks noGrp="1"/>
          </p:cNvSpPr>
          <p:nvPr>
            <p:ph type="title"/>
          </p:nvPr>
        </p:nvSpPr>
        <p:spPr/>
        <p:txBody>
          <a:bodyPr/>
          <a:lstStyle/>
          <a:p>
            <a:r>
              <a:rPr lang="en-US" dirty="0">
                <a:latin typeface="PT Serif" panose="020A0603040505020204" pitchFamily="18" charset="77"/>
              </a:rPr>
              <a:t>Tracing Imperfect boxes: The problem</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E21A0955-4465-7084-D812-56CE65BED536}"/>
                  </a:ext>
                </a:extLst>
              </p:cNvPr>
              <p:cNvSpPr/>
              <p:nvPr/>
            </p:nvSpPr>
            <p:spPr>
              <a:xfrm>
                <a:off x="1873755" y="1297384"/>
                <a:ext cx="1249454" cy="977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6" name="Rounded Rectangle 5">
                <a:extLst>
                  <a:ext uri="{FF2B5EF4-FFF2-40B4-BE49-F238E27FC236}">
                    <a16:creationId xmlns:a16="http://schemas.microsoft.com/office/drawing/2014/main" id="{E21A0955-4465-7084-D812-56CE65BED536}"/>
                  </a:ext>
                </a:extLst>
              </p:cNvPr>
              <p:cNvSpPr>
                <a:spLocks noRot="1" noChangeAspect="1" noMove="1" noResize="1" noEditPoints="1" noAdjustHandles="1" noChangeArrowheads="1" noChangeShapeType="1" noTextEdit="1"/>
              </p:cNvSpPr>
              <p:nvPr/>
            </p:nvSpPr>
            <p:spPr>
              <a:xfrm>
                <a:off x="1873755" y="1297384"/>
                <a:ext cx="1249454" cy="9772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49A54-3355-2B0C-2B1F-FAB3A28A5F69}"/>
                  </a:ext>
                </a:extLst>
              </p:cNvPr>
              <p:cNvSpPr txBox="1"/>
              <p:nvPr/>
            </p:nvSpPr>
            <p:spPr>
              <a:xfrm>
                <a:off x="539893" y="1590130"/>
                <a:ext cx="89142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3E749A54-3355-2B0C-2B1F-FAB3A28A5F69}"/>
                  </a:ext>
                </a:extLst>
              </p:cNvPr>
              <p:cNvSpPr txBox="1">
                <a:spLocks noRot="1" noChangeAspect="1" noMove="1" noResize="1" noEditPoints="1" noAdjustHandles="1" noChangeArrowheads="1" noChangeShapeType="1" noTextEdit="1"/>
              </p:cNvSpPr>
              <p:nvPr/>
            </p:nvSpPr>
            <p:spPr>
              <a:xfrm>
                <a:off x="539893" y="1590130"/>
                <a:ext cx="891428" cy="369332"/>
              </a:xfrm>
              <a:prstGeom prst="rect">
                <a:avLst/>
              </a:prstGeom>
              <a:blipFill>
                <a:blip r:embed="rId4"/>
                <a:stretch>
                  <a:fillRect l="-5634" t="-3333" r="-7042"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6931E7-5F2B-24E2-D5DE-35023BB6FF63}"/>
              </a:ext>
            </a:extLst>
          </p:cNvPr>
          <p:cNvCxnSpPr>
            <a:cxnSpLocks/>
            <a:stCxn id="7" idx="3"/>
            <a:endCxn id="6" idx="1"/>
          </p:cNvCxnSpPr>
          <p:nvPr/>
        </p:nvCxnSpPr>
        <p:spPr>
          <a:xfrm>
            <a:off x="1431321" y="1774796"/>
            <a:ext cx="442434" cy="1120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169B80-D226-DCD1-5A53-EAA40D180111}"/>
                  </a:ext>
                </a:extLst>
              </p:cNvPr>
              <p:cNvSpPr txBox="1"/>
              <p:nvPr/>
            </p:nvSpPr>
            <p:spPr>
              <a:xfrm>
                <a:off x="3578817" y="1574741"/>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𝑠</m:t>
                          </m:r>
                        </m:e>
                        <m:sup>
                          <m:r>
                            <a:rPr lang="en-US" sz="2600" b="0" i="1" smtClean="0">
                              <a:latin typeface="Cambria Math" panose="02040503050406030204" pitchFamily="18" charset="0"/>
                            </a:rPr>
                            <m:t>∗</m:t>
                          </m:r>
                        </m:sup>
                      </m:sSup>
                    </m:oMath>
                  </m:oMathPara>
                </a14:m>
                <a:endParaRPr lang="en-US" sz="2600" dirty="0"/>
              </a:p>
            </p:txBody>
          </p:sp>
        </mc:Choice>
        <mc:Fallback xmlns="">
          <p:sp>
            <p:nvSpPr>
              <p:cNvPr id="9" name="TextBox 8">
                <a:extLst>
                  <a:ext uri="{FF2B5EF4-FFF2-40B4-BE49-F238E27FC236}">
                    <a16:creationId xmlns:a16="http://schemas.microsoft.com/office/drawing/2014/main" id="{0C169B80-D226-DCD1-5A53-EAA40D180111}"/>
                  </a:ext>
                </a:extLst>
              </p:cNvPr>
              <p:cNvSpPr txBox="1">
                <a:spLocks noRot="1" noChangeAspect="1" noMove="1" noResize="1" noEditPoints="1" noAdjustHandles="1" noChangeArrowheads="1" noChangeShapeType="1" noTextEdit="1"/>
              </p:cNvSpPr>
              <p:nvPr/>
            </p:nvSpPr>
            <p:spPr>
              <a:xfrm>
                <a:off x="3578817" y="1574741"/>
                <a:ext cx="666206" cy="400110"/>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0684A9D-2DF0-4209-F275-EB0DA186CC9F}"/>
              </a:ext>
            </a:extLst>
          </p:cNvPr>
          <p:cNvCxnSpPr>
            <a:cxnSpLocks/>
            <a:stCxn id="6" idx="3"/>
            <a:endCxn id="9" idx="1"/>
          </p:cNvCxnSpPr>
          <p:nvPr/>
        </p:nvCxnSpPr>
        <p:spPr>
          <a:xfrm flipV="1">
            <a:off x="3123209" y="1774796"/>
            <a:ext cx="455608" cy="11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9330E86D-9690-1D48-8627-E7E423CC43A2}"/>
                  </a:ext>
                </a:extLst>
              </p:cNvPr>
              <p:cNvSpPr/>
              <p:nvPr/>
            </p:nvSpPr>
            <p:spPr>
              <a:xfrm>
                <a:off x="1873755" y="2988427"/>
                <a:ext cx="1249454" cy="97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11" name="Rounded Rectangle 10">
                <a:extLst>
                  <a:ext uri="{FF2B5EF4-FFF2-40B4-BE49-F238E27FC236}">
                    <a16:creationId xmlns:a16="http://schemas.microsoft.com/office/drawing/2014/main" id="{9330E86D-9690-1D48-8627-E7E423CC43A2}"/>
                  </a:ext>
                </a:extLst>
              </p:cNvPr>
              <p:cNvSpPr>
                <a:spLocks noRot="1" noChangeAspect="1" noMove="1" noResize="1" noEditPoints="1" noAdjustHandles="1" noChangeArrowheads="1" noChangeShapeType="1" noTextEdit="1"/>
              </p:cNvSpPr>
              <p:nvPr/>
            </p:nvSpPr>
            <p:spPr>
              <a:xfrm>
                <a:off x="1873755" y="2988427"/>
                <a:ext cx="1249454" cy="977241"/>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7E0FDC-A19B-A9A3-6CF8-5E9AC3B92F45}"/>
                  </a:ext>
                </a:extLst>
              </p:cNvPr>
              <p:cNvSpPr txBox="1"/>
              <p:nvPr/>
            </p:nvSpPr>
            <p:spPr>
              <a:xfrm>
                <a:off x="79427" y="3292019"/>
                <a:ext cx="135189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+1)</m:t>
                      </m:r>
                    </m:oMath>
                  </m:oMathPara>
                </a14:m>
                <a:endParaRPr lang="en-US" sz="2400" dirty="0"/>
              </a:p>
            </p:txBody>
          </p:sp>
        </mc:Choice>
        <mc:Fallback xmlns="">
          <p:sp>
            <p:nvSpPr>
              <p:cNvPr id="12" name="TextBox 11">
                <a:extLst>
                  <a:ext uri="{FF2B5EF4-FFF2-40B4-BE49-F238E27FC236}">
                    <a16:creationId xmlns:a16="http://schemas.microsoft.com/office/drawing/2014/main" id="{2B7E0FDC-A19B-A9A3-6CF8-5E9AC3B92F45}"/>
                  </a:ext>
                </a:extLst>
              </p:cNvPr>
              <p:cNvSpPr txBox="1">
                <a:spLocks noRot="1" noChangeAspect="1" noMove="1" noResize="1" noEditPoints="1" noAdjustHandles="1" noChangeArrowheads="1" noChangeShapeType="1" noTextEdit="1"/>
              </p:cNvSpPr>
              <p:nvPr/>
            </p:nvSpPr>
            <p:spPr>
              <a:xfrm>
                <a:off x="79427" y="3292019"/>
                <a:ext cx="1351894" cy="369332"/>
              </a:xfrm>
              <a:prstGeom prst="rect">
                <a:avLst/>
              </a:prstGeom>
              <a:blipFill>
                <a:blip r:embed="rId7"/>
                <a:stretch>
                  <a:fillRect l="-6542" t="-3333" r="-6542" b="-30000"/>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1A8FD6C3-89E5-BE3D-5507-8E4EBEF80FE3}"/>
              </a:ext>
            </a:extLst>
          </p:cNvPr>
          <p:cNvCxnSpPr>
            <a:cxnSpLocks/>
            <a:stCxn id="12" idx="3"/>
            <a:endCxn id="11" idx="1"/>
          </p:cNvCxnSpPr>
          <p:nvPr/>
        </p:nvCxnSpPr>
        <p:spPr>
          <a:xfrm>
            <a:off x="1431321" y="3476685"/>
            <a:ext cx="442434" cy="36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44986E-5F4E-182F-7A73-22C205798728}"/>
                  </a:ext>
                </a:extLst>
              </p:cNvPr>
              <p:cNvSpPr txBox="1"/>
              <p:nvPr/>
            </p:nvSpPr>
            <p:spPr>
              <a:xfrm>
                <a:off x="3578817" y="3276992"/>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𝑠</m:t>
                          </m:r>
                        </m:e>
                        <m:sub>
                          <m:r>
                            <a:rPr lang="en-US" sz="2600" b="0" i="1" smtClean="0">
                              <a:latin typeface="Cambria Math" panose="02040503050406030204" pitchFamily="18" charset="0"/>
                            </a:rPr>
                            <m:t>1</m:t>
                          </m:r>
                        </m:sub>
                        <m:sup>
                          <m:r>
                            <a:rPr lang="en-US" sz="2600" b="0" i="1" smtClean="0">
                              <a:latin typeface="Cambria Math" panose="02040503050406030204" pitchFamily="18" charset="0"/>
                            </a:rPr>
                            <m:t>∗</m:t>
                          </m:r>
                        </m:sup>
                      </m:sSubSup>
                    </m:oMath>
                  </m:oMathPara>
                </a14:m>
                <a:endParaRPr lang="en-US" sz="2600" dirty="0"/>
              </a:p>
            </p:txBody>
          </p:sp>
        </mc:Choice>
        <mc:Fallback xmlns="">
          <p:sp>
            <p:nvSpPr>
              <p:cNvPr id="14" name="TextBox 13">
                <a:extLst>
                  <a:ext uri="{FF2B5EF4-FFF2-40B4-BE49-F238E27FC236}">
                    <a16:creationId xmlns:a16="http://schemas.microsoft.com/office/drawing/2014/main" id="{C544986E-5F4E-182F-7A73-22C205798728}"/>
                  </a:ext>
                </a:extLst>
              </p:cNvPr>
              <p:cNvSpPr txBox="1">
                <a:spLocks noRot="1" noChangeAspect="1" noMove="1" noResize="1" noEditPoints="1" noAdjustHandles="1" noChangeArrowheads="1" noChangeShapeType="1" noTextEdit="1"/>
              </p:cNvSpPr>
              <p:nvPr/>
            </p:nvSpPr>
            <p:spPr>
              <a:xfrm>
                <a:off x="3578817" y="3276992"/>
                <a:ext cx="666206" cy="400110"/>
              </a:xfrm>
              <a:prstGeom prst="rect">
                <a:avLst/>
              </a:prstGeom>
              <a:blipFill>
                <a:blip r:embed="rId8"/>
                <a:stretch>
                  <a:fillRect b="-1562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EED5926-404C-A8F0-8ADE-1B5D2C916E1E}"/>
              </a:ext>
            </a:extLst>
          </p:cNvPr>
          <p:cNvCxnSpPr>
            <a:cxnSpLocks/>
            <a:stCxn id="11" idx="3"/>
            <a:endCxn id="14" idx="1"/>
          </p:cNvCxnSpPr>
          <p:nvPr/>
        </p:nvCxnSpPr>
        <p:spPr>
          <a:xfrm flipV="1">
            <a:off x="3123209" y="3477047"/>
            <a:ext cx="45560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2F0E8C6-4BF9-F90A-7C4A-1777A8751AE1}"/>
                  </a:ext>
                </a:extLst>
              </p:cNvPr>
              <p:cNvSpPr txBox="1"/>
              <p:nvPr/>
            </p:nvSpPr>
            <p:spPr>
              <a:xfrm>
                <a:off x="4486893" y="2366576"/>
                <a:ext cx="32182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E2F0E8C6-4BF9-F90A-7C4A-1777A8751AE1}"/>
                  </a:ext>
                </a:extLst>
              </p:cNvPr>
              <p:cNvSpPr txBox="1">
                <a:spLocks noRot="1" noChangeAspect="1" noMove="1" noResize="1" noEditPoints="1" noAdjustHandles="1" noChangeArrowheads="1" noChangeShapeType="1" noTextEdit="1"/>
              </p:cNvSpPr>
              <p:nvPr/>
            </p:nvSpPr>
            <p:spPr>
              <a:xfrm>
                <a:off x="4486893" y="2366576"/>
                <a:ext cx="3218214" cy="461665"/>
              </a:xfrm>
              <a:prstGeom prst="rect">
                <a:avLst/>
              </a:prstGeom>
              <a:blipFill>
                <a:blip r:embed="rId9"/>
                <a:stretch>
                  <a:fillRect b="-1891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766D01-7C18-073A-711B-3D5C09FBDA2E}"/>
              </a:ext>
            </a:extLst>
          </p:cNvPr>
          <p:cNvCxnSpPr>
            <a:stCxn id="9" idx="3"/>
          </p:cNvCxnSpPr>
          <p:nvPr/>
        </p:nvCxnSpPr>
        <p:spPr>
          <a:xfrm>
            <a:off x="4245023" y="1774796"/>
            <a:ext cx="1310649" cy="410264"/>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0FF2A17-550E-1721-9700-3897C0F0FA03}"/>
              </a:ext>
            </a:extLst>
          </p:cNvPr>
          <p:cNvCxnSpPr>
            <a:cxnSpLocks/>
            <a:stCxn id="14" idx="3"/>
          </p:cNvCxnSpPr>
          <p:nvPr/>
        </p:nvCxnSpPr>
        <p:spPr>
          <a:xfrm flipV="1">
            <a:off x="4245023" y="2988427"/>
            <a:ext cx="1310649" cy="48862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Google Shape;518;p45">
                <a:extLst>
                  <a:ext uri="{FF2B5EF4-FFF2-40B4-BE49-F238E27FC236}">
                    <a16:creationId xmlns:a16="http://schemas.microsoft.com/office/drawing/2014/main" id="{A5A787B6-ADBF-D5FC-73B4-DF868AFEE936}"/>
                  </a:ext>
                </a:extLst>
              </p:cNvPr>
              <p:cNvSpPr/>
              <p:nvPr/>
            </p:nvSpPr>
            <p:spPr>
              <a:xfrm>
                <a:off x="2498482" y="4454288"/>
                <a:ext cx="7049279" cy="1970261"/>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14:m>
                  <m:oMath xmlns:m="http://schemas.openxmlformats.org/officeDocument/2006/math">
                    <m:sSup>
                      <m:sSupPr>
                        <m:ctrlPr>
                          <a:rPr lang="en-US" sz="2400" b="0" i="1" smtClean="0">
                            <a:solidFill>
                              <a:schemeClr val="accent1">
                                <a:lumMod val="50000"/>
                              </a:schemeClr>
                            </a:solidFill>
                            <a:latin typeface="Cambria Math" panose="02040503050406030204" pitchFamily="18" charset="0"/>
                            <a:ea typeface="PT Serif"/>
                            <a:cs typeface="PT Serif"/>
                            <a:sym typeface="PT Serif"/>
                          </a:rPr>
                        </m:ctrlPr>
                      </m:sSupPr>
                      <m:e>
                        <m:r>
                          <a:rPr lang="en-US" sz="2400" b="0" i="1" smtClean="0">
                            <a:solidFill>
                              <a:schemeClr val="accent1">
                                <a:lumMod val="50000"/>
                              </a:schemeClr>
                            </a:solidFill>
                            <a:latin typeface="Cambria Math" panose="02040503050406030204" pitchFamily="18" charset="0"/>
                            <a:ea typeface="PT Serif"/>
                            <a:cs typeface="PT Serif"/>
                            <a:sym typeface="PT Serif"/>
                          </a:rPr>
                          <m:t>𝑠</m:t>
                        </m:r>
                      </m:e>
                      <m:sup>
                        <m:r>
                          <a:rPr lang="en-US" sz="2400" b="0" i="1" smtClean="0">
                            <a:solidFill>
                              <a:schemeClr val="accent1">
                                <a:lumMod val="50000"/>
                              </a:schemeClr>
                            </a:solidFill>
                            <a:latin typeface="Cambria Math" panose="02040503050406030204" pitchFamily="18" charset="0"/>
                            <a:ea typeface="PT Serif"/>
                            <a:cs typeface="PT Serif"/>
                            <a:sym typeface="PT Serif"/>
                          </a:rPr>
                          <m:t>∗</m:t>
                        </m:r>
                      </m:sup>
                    </m:sSup>
                  </m:oMath>
                </a14:m>
                <a:r>
                  <a:rPr lang="en-US" sz="2400" dirty="0">
                    <a:solidFill>
                      <a:schemeClr val="accent1">
                        <a:lumMod val="50000"/>
                      </a:schemeClr>
                    </a:solidFill>
                    <a:latin typeface="PT Serif" panose="020A0603040505020204" pitchFamily="18" charset="77"/>
                    <a:ea typeface="PT Serif"/>
                    <a:cs typeface="PT Serif"/>
                    <a:sym typeface="PT Serif"/>
                  </a:rPr>
                  <a:t> or </a:t>
                </a:r>
                <a14:m>
                  <m:oMath xmlns:m="http://schemas.openxmlformats.org/officeDocument/2006/math">
                    <m:sSubSup>
                      <m:sSubSupPr>
                        <m:ctrlPr>
                          <a:rPr lang="en-US" sz="2400" b="0" i="1" smtClean="0">
                            <a:solidFill>
                              <a:schemeClr val="accent1">
                                <a:lumMod val="50000"/>
                              </a:schemeClr>
                            </a:solidFill>
                            <a:latin typeface="Cambria Math" panose="02040503050406030204" pitchFamily="18" charset="0"/>
                            <a:ea typeface="PT Serif"/>
                            <a:cs typeface="PT Serif"/>
                            <a:sym typeface="PT Serif"/>
                          </a:rPr>
                        </m:ctrlPr>
                      </m:sSubSupPr>
                      <m:e>
                        <m:r>
                          <a:rPr lang="en-US" sz="2400" i="1">
                            <a:solidFill>
                              <a:schemeClr val="accent1">
                                <a:lumMod val="50000"/>
                              </a:schemeClr>
                            </a:solidFill>
                            <a:latin typeface="Cambria Math" panose="02040503050406030204" pitchFamily="18" charset="0"/>
                            <a:ea typeface="PT Serif"/>
                            <a:cs typeface="PT Serif"/>
                            <a:sym typeface="PT Serif"/>
                          </a:rPr>
                          <m:t>𝑠</m:t>
                        </m:r>
                      </m:e>
                      <m:sub>
                        <m:r>
                          <a:rPr lang="en-US" sz="2400" b="0" i="1" smtClean="0">
                            <a:solidFill>
                              <a:schemeClr val="accent1">
                                <a:lumMod val="50000"/>
                              </a:schemeClr>
                            </a:solidFill>
                            <a:latin typeface="Cambria Math" panose="02040503050406030204" pitchFamily="18" charset="0"/>
                            <a:ea typeface="PT Serif"/>
                            <a:cs typeface="PT Serif"/>
                            <a:sym typeface="PT Serif"/>
                          </a:rPr>
                          <m:t>1</m:t>
                        </m:r>
                      </m:sub>
                      <m:sup>
                        <m:r>
                          <a:rPr lang="en-US" sz="2400" i="1">
                            <a:solidFill>
                              <a:schemeClr val="accent1">
                                <a:lumMod val="50000"/>
                              </a:schemeClr>
                            </a:solidFill>
                            <a:latin typeface="Cambria Math" panose="02040503050406030204" pitchFamily="18" charset="0"/>
                            <a:ea typeface="PT Serif"/>
                            <a:cs typeface="PT Serif"/>
                            <a:sym typeface="PT Serif"/>
                          </a:rPr>
                          <m:t>∗</m:t>
                        </m:r>
                      </m:sup>
                    </m:sSubSup>
                  </m:oMath>
                </a14:m>
                <a:r>
                  <a:rPr lang="en-US" sz="2400" dirty="0">
                    <a:solidFill>
                      <a:schemeClr val="accent1">
                        <a:lumMod val="50000"/>
                      </a:schemeClr>
                    </a:solidFill>
                    <a:latin typeface="PT Serif" panose="020A0603040505020204" pitchFamily="18" charset="77"/>
                    <a:ea typeface="PT Serif"/>
                    <a:cs typeface="PT Serif"/>
                    <a:sym typeface="PT Serif"/>
                  </a:rPr>
                  <a:t> may be wrong  </a:t>
                </a:r>
                <a14:m>
                  <m:oMath xmlns:m="http://schemas.openxmlformats.org/officeDocument/2006/math">
                    <m:r>
                      <a:rPr lang="en-US" sz="24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oMath>
                </a14:m>
                <a:endParaRPr lang="en-US" sz="2400" dirty="0">
                  <a:solidFill>
                    <a:schemeClr val="accent1">
                      <a:lumMod val="50000"/>
                    </a:schemeClr>
                  </a:solidFill>
                  <a:latin typeface="PT Serif" panose="020A0603040505020204" pitchFamily="18" charset="77"/>
                  <a:ea typeface="PT Serif"/>
                  <a:cs typeface="PT Serif"/>
                  <a:sym typeface="PT Serif"/>
                </a:endParaRPr>
              </a:p>
              <a:p>
                <a:pPr lvl="0" algn="ctr"/>
                <a:r>
                  <a:rPr lang="en-US" sz="2400" dirty="0">
                    <a:latin typeface="PT Serif" panose="020A0603040505020204" pitchFamily="18" charset="77"/>
                  </a:rPr>
                  <a:t>Evaluation </a:t>
                </a:r>
                <a14:m>
                  <m:oMath xmlns:m="http://schemas.openxmlformats.org/officeDocument/2006/math">
                    <m:r>
                      <a:rPr lang="en-US" sz="2400" i="1">
                        <a:latin typeface="Cambria Math" panose="02040503050406030204" pitchFamily="18" charset="0"/>
                      </a:rPr>
                      <m:t>h</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solidFill>
                      <a:schemeClr val="accent1">
                        <a:lumMod val="50000"/>
                      </a:schemeClr>
                    </a:solidFill>
                    <a:latin typeface="PT Serif" panose="020A0603040505020204" pitchFamily="18" charset="77"/>
                    <a:ea typeface="PT Serif"/>
                    <a:cs typeface="PT Serif"/>
                    <a:sym typeface="PT Serif"/>
                  </a:rPr>
                  <a:t> may be wrong</a:t>
                </a:r>
                <a:endParaRPr sz="2400" dirty="0">
                  <a:solidFill>
                    <a:schemeClr val="accent1">
                      <a:lumMod val="50000"/>
                    </a:schemeClr>
                  </a:solidFill>
                  <a:latin typeface="PT Serif" panose="020A0603040505020204" pitchFamily="18" charset="77"/>
                  <a:ea typeface="PT Serif"/>
                  <a:cs typeface="PT Serif"/>
                  <a:sym typeface="PT Serif"/>
                </a:endParaRPr>
              </a:p>
            </p:txBody>
          </p:sp>
        </mc:Choice>
        <mc:Fallback xmlns="">
          <p:sp>
            <p:nvSpPr>
              <p:cNvPr id="23" name="Google Shape;518;p45">
                <a:extLst>
                  <a:ext uri="{FF2B5EF4-FFF2-40B4-BE49-F238E27FC236}">
                    <a16:creationId xmlns:a16="http://schemas.microsoft.com/office/drawing/2014/main" id="{A5A787B6-ADBF-D5FC-73B4-DF868AFEE936}"/>
                  </a:ext>
                </a:extLst>
              </p:cNvPr>
              <p:cNvSpPr>
                <a:spLocks noRot="1" noChangeAspect="1" noMove="1" noResize="1" noEditPoints="1" noAdjustHandles="1" noChangeArrowheads="1" noChangeShapeType="1" noTextEdit="1"/>
              </p:cNvSpPr>
              <p:nvPr/>
            </p:nvSpPr>
            <p:spPr>
              <a:xfrm>
                <a:off x="2498482" y="4454288"/>
                <a:ext cx="7049279" cy="1970261"/>
              </a:xfrm>
              <a:prstGeom prst="cloud">
                <a:avLst/>
              </a:prstGeom>
              <a:blipFill>
                <a:blip r:embed="rId10"/>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pic>
        <p:nvPicPr>
          <p:cNvPr id="24" name="Google Shape;1009;p67">
            <a:extLst>
              <a:ext uri="{FF2B5EF4-FFF2-40B4-BE49-F238E27FC236}">
                <a16:creationId xmlns:a16="http://schemas.microsoft.com/office/drawing/2014/main" id="{ADEBAB68-54E7-8934-7C38-0B3BF3EF7F05}"/>
              </a:ext>
            </a:extLst>
          </p:cNvPr>
          <p:cNvPicPr preferRelativeResize="0"/>
          <p:nvPr/>
        </p:nvPicPr>
        <p:blipFill>
          <a:blip r:embed="rId11">
            <a:alphaModFix/>
          </a:blip>
          <a:stretch>
            <a:fillRect/>
          </a:stretch>
        </p:blipFill>
        <p:spPr>
          <a:xfrm>
            <a:off x="9693518" y="5053913"/>
            <a:ext cx="746671" cy="781890"/>
          </a:xfrm>
          <a:prstGeom prst="rect">
            <a:avLst/>
          </a:prstGeom>
          <a:noFill/>
          <a:ln>
            <a:noFill/>
          </a:ln>
        </p:spPr>
      </p:pic>
    </p:spTree>
    <p:extLst>
      <p:ext uri="{BB962C8B-B14F-4D97-AF65-F5344CB8AC3E}">
        <p14:creationId xmlns:p14="http://schemas.microsoft.com/office/powerpoint/2010/main" val="149452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7"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82375-E2D8-8B94-DA9E-588053855841}"/>
              </a:ext>
            </a:extLst>
          </p:cNvPr>
          <p:cNvSpPr>
            <a:spLocks noGrp="1"/>
          </p:cNvSpPr>
          <p:nvPr>
            <p:ph type="title"/>
          </p:nvPr>
        </p:nvSpPr>
        <p:spPr/>
        <p:txBody>
          <a:bodyPr/>
          <a:lstStyle/>
          <a:p>
            <a:r>
              <a:rPr lang="en-US" dirty="0">
                <a:latin typeface="PT Serif" panose="020A0603040505020204" pitchFamily="18" charset="77"/>
              </a:rPr>
              <a:t>Tracing Imperfect boxes</a:t>
            </a:r>
            <a:endParaRPr lang="en-US" dirty="0"/>
          </a:p>
        </p:txBody>
      </p:sp>
      <p:sp>
        <p:nvSpPr>
          <p:cNvPr id="3" name="Content Placeholder 2">
            <a:extLst>
              <a:ext uri="{FF2B5EF4-FFF2-40B4-BE49-F238E27FC236}">
                <a16:creationId xmlns:a16="http://schemas.microsoft.com/office/drawing/2014/main" id="{4755C1B1-0B7E-76BC-FB50-C1EEF36D6EB6}"/>
              </a:ext>
            </a:extLst>
          </p:cNvPr>
          <p:cNvSpPr>
            <a:spLocks noGrp="1"/>
          </p:cNvSpPr>
          <p:nvPr>
            <p:ph idx="1"/>
          </p:nvPr>
        </p:nvSpPr>
        <p:spPr>
          <a:xfrm>
            <a:off x="297872" y="1253331"/>
            <a:ext cx="10515600" cy="4351338"/>
          </a:xfrm>
        </p:spPr>
        <p:txBody>
          <a:bodyPr/>
          <a:lstStyle/>
          <a:p>
            <a:pPr marL="0" indent="0">
              <a:buNone/>
            </a:pPr>
            <a:r>
              <a:rPr lang="en-US" dirty="0">
                <a:latin typeface="PT Serif" panose="020A0603040505020204" pitchFamily="18" charset="77"/>
              </a:rPr>
              <a:t>Solution: List Decoding of Reed-Solomon Codes!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AE0C93-B261-BBD0-673E-D90CD0670573}"/>
                  </a:ext>
                </a:extLst>
              </p:cNvPr>
              <p:cNvSpPr txBox="1"/>
              <p:nvPr/>
            </p:nvSpPr>
            <p:spPr>
              <a:xfrm>
                <a:off x="550985" y="2011760"/>
                <a:ext cx="10239041" cy="423962"/>
              </a:xfrm>
              <a:prstGeom prst="rect">
                <a:avLst/>
              </a:prstGeom>
              <a:noFill/>
            </p:spPr>
            <p:txBody>
              <a:bodyPr wrap="square" lIns="0" tIns="0" rIns="0" bIns="0" rtlCol="0">
                <a:spAutoFit/>
              </a:bodyPr>
              <a:lstStyle/>
              <a:p>
                <a:r>
                  <a:rPr lang="en-US" sz="2400" b="0" dirty="0"/>
                  <a:t> 	</a:t>
                </a:r>
                <a14:m>
                  <m:oMath xmlns:m="http://schemas.openxmlformats.org/officeDocument/2006/math">
                    <m:r>
                      <m:rPr>
                        <m:sty m:val="p"/>
                      </m:rPr>
                      <a:rPr lang="en-US" sz="2400" b="0" i="0" smtClean="0">
                        <a:latin typeface="Cambria Math" panose="02040503050406030204" pitchFamily="18" charset="0"/>
                      </a:rPr>
                      <m:t>L</m:t>
                    </m:r>
                    <m:r>
                      <a:rPr lang="en-US" sz="2400" b="0" i="0" smtClean="0">
                        <a:latin typeface="Cambria Math" panose="02040503050406030204" pitchFamily="18" charset="0"/>
                      </a:rPr>
                      <m:t>= </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a14:m>
                <a:r>
                  <a:rPr lang="en-US" sz="2400" dirty="0"/>
                  <a:t>    ,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e>
                    </m:d>
                    <m:r>
                      <a:rPr lang="en-US" sz="2400" b="0" i="1" smtClean="0">
                        <a:latin typeface="Cambria Math" panose="02040503050406030204" pitchFamily="18" charset="0"/>
                      </a:rPr>
                      <m:t>  </m:t>
                    </m:r>
                    <m:r>
                      <a:rPr lang="en-US" sz="2400" b="0" i="0" smtClean="0">
                        <a:latin typeface="Cambria Math" panose="02040503050406030204" pitchFamily="18" charset="0"/>
                      </a:rPr>
                      <m:t> </m:t>
                    </m:r>
                  </m:oMath>
                </a14:m>
                <a:r>
                  <a:rPr lang="en-US" sz="2400" dirty="0"/>
                  <a:t>,	 </a:t>
                </a:r>
                <a14:m>
                  <m:oMath xmlns:m="http://schemas.openxmlformats.org/officeDocument/2006/math">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e>
                    </m:d>
                  </m:oMath>
                </a14:m>
                <a:r>
                  <a:rPr lang="en-US" sz="2400" dirty="0"/>
                  <a:t>  ,  .  .  .	,   </a:t>
                </a:r>
                <a14:m>
                  <m:oMath xmlns:m="http://schemas.openxmlformats.org/officeDocument/2006/math">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i="1">
                        <a:latin typeface="Cambria Math" panose="02040503050406030204" pitchFamily="18" charset="0"/>
                      </a:rPr>
                      <m:t>)</m:t>
                    </m:r>
                  </m:oMath>
                </a14:m>
                <a:endParaRPr lang="en-US" sz="2400" dirty="0"/>
              </a:p>
            </p:txBody>
          </p:sp>
        </mc:Choice>
        <mc:Fallback xmlns="">
          <p:sp>
            <p:nvSpPr>
              <p:cNvPr id="4" name="TextBox 3">
                <a:extLst>
                  <a:ext uri="{FF2B5EF4-FFF2-40B4-BE49-F238E27FC236}">
                    <a16:creationId xmlns:a16="http://schemas.microsoft.com/office/drawing/2014/main" id="{50AE0C93-B261-BBD0-673E-D90CD0670573}"/>
                  </a:ext>
                </a:extLst>
              </p:cNvPr>
              <p:cNvSpPr txBox="1">
                <a:spLocks noRot="1" noChangeAspect="1" noMove="1" noResize="1" noEditPoints="1" noAdjustHandles="1" noChangeArrowheads="1" noChangeShapeType="1" noTextEdit="1"/>
              </p:cNvSpPr>
              <p:nvPr/>
            </p:nvSpPr>
            <p:spPr>
              <a:xfrm>
                <a:off x="550985" y="2011760"/>
                <a:ext cx="10239041" cy="423962"/>
              </a:xfrm>
              <a:prstGeom prst="rect">
                <a:avLst/>
              </a:prstGeom>
              <a:blipFill>
                <a:blip r:embed="rId3"/>
                <a:stretch>
                  <a:fillRect t="-11765"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7C08EDFF-7897-E490-8C22-04DFF5119966}"/>
                  </a:ext>
                </a:extLst>
              </p:cNvPr>
              <p:cNvSpPr/>
              <p:nvPr/>
            </p:nvSpPr>
            <p:spPr>
              <a:xfrm>
                <a:off x="5165569" y="3269293"/>
                <a:ext cx="1616812" cy="112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𝐿</m:t>
                          </m:r>
                        </m:sup>
                      </m:sSup>
                    </m:oMath>
                  </m:oMathPara>
                </a14:m>
                <a:endParaRPr lang="en-US" sz="2600" dirty="0"/>
              </a:p>
            </p:txBody>
          </p:sp>
        </mc:Choice>
        <mc:Fallback xmlns="">
          <p:sp>
            <p:nvSpPr>
              <p:cNvPr id="5" name="Rounded Rectangle 4">
                <a:extLst>
                  <a:ext uri="{FF2B5EF4-FFF2-40B4-BE49-F238E27FC236}">
                    <a16:creationId xmlns:a16="http://schemas.microsoft.com/office/drawing/2014/main" id="{7C08EDFF-7897-E490-8C22-04DFF5119966}"/>
                  </a:ext>
                </a:extLst>
              </p:cNvPr>
              <p:cNvSpPr>
                <a:spLocks noRot="1" noChangeAspect="1" noMove="1" noResize="1" noEditPoints="1" noAdjustHandles="1" noChangeArrowheads="1" noChangeShapeType="1" noTextEdit="1"/>
              </p:cNvSpPr>
              <p:nvPr/>
            </p:nvSpPr>
            <p:spPr>
              <a:xfrm>
                <a:off x="5165569" y="3269293"/>
                <a:ext cx="1616812" cy="1125435"/>
              </a:xfrm>
              <a:prstGeom prst="roundRect">
                <a:avLst/>
              </a:prstGeom>
              <a:blipFill>
                <a:blip r:embed="rId4"/>
                <a:stretch>
                  <a:fillRect/>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D313C2B8-D610-6149-46E6-9730BECDF011}"/>
              </a:ext>
            </a:extLst>
          </p:cNvPr>
          <p:cNvSpPr/>
          <p:nvPr/>
        </p:nvSpPr>
        <p:spPr>
          <a:xfrm rot="5400000">
            <a:off x="5758693" y="-1701610"/>
            <a:ext cx="430565" cy="919089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08DB8C-23DB-9347-74EF-B39DC20500A3}"/>
                  </a:ext>
                </a:extLst>
              </p:cNvPr>
              <p:cNvSpPr txBox="1"/>
              <p:nvPr/>
            </p:nvSpPr>
            <p:spPr>
              <a:xfrm>
                <a:off x="3458307" y="3257570"/>
                <a:ext cx="820616" cy="120032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9" name="TextBox 8">
                <a:extLst>
                  <a:ext uri="{FF2B5EF4-FFF2-40B4-BE49-F238E27FC236}">
                    <a16:creationId xmlns:a16="http://schemas.microsoft.com/office/drawing/2014/main" id="{3A08DB8C-23DB-9347-74EF-B39DC20500A3}"/>
                  </a:ext>
                </a:extLst>
              </p:cNvPr>
              <p:cNvSpPr txBox="1">
                <a:spLocks noRot="1" noChangeAspect="1" noMove="1" noResize="1" noEditPoints="1" noAdjustHandles="1" noChangeArrowheads="1" noChangeShapeType="1" noTextEdit="1"/>
              </p:cNvSpPr>
              <p:nvPr/>
            </p:nvSpPr>
            <p:spPr>
              <a:xfrm>
                <a:off x="3458307" y="3257570"/>
                <a:ext cx="820616" cy="12003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5ABC7E8-32CC-10A4-0DC8-A27B33916FF6}"/>
                  </a:ext>
                </a:extLst>
              </p:cNvPr>
              <p:cNvSpPr txBox="1"/>
              <p:nvPr/>
            </p:nvSpPr>
            <p:spPr>
              <a:xfrm>
                <a:off x="1319913" y="5266370"/>
                <a:ext cx="9308123" cy="116320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up>
                      </m:sSup>
                    </m:oMath>
                  </m:oMathPara>
                </a14:m>
                <a:endParaRPr lang="en-US" sz="2400" dirty="0">
                  <a:latin typeface="PT Serif" panose="020A0603040505020204" pitchFamily="18" charset="77"/>
                </a:endParaRPr>
              </a:p>
              <a:p>
                <a:pPr>
                  <a:lnSpc>
                    <a:spcPct val="150000"/>
                  </a:lnSpc>
                </a:pPr>
                <a:r>
                  <a:rPr lang="en-US" sz="2400" u="sng" dirty="0">
                    <a:latin typeface="PT Serif" panose="020A0603040505020204" pitchFamily="18" charset="77"/>
                  </a:rPr>
                  <a:t>All</a:t>
                </a:r>
                <a:r>
                  <a:rPr lang="en-US" sz="2400" dirty="0">
                    <a:latin typeface="PT Serif" panose="020A0603040505020204" pitchFamily="18" charset="77"/>
                  </a:rPr>
                  <a:t> degree </a:t>
                </a:r>
                <a14:m>
                  <m:oMath xmlns:m="http://schemas.openxmlformats.org/officeDocument/2006/math">
                    <m:r>
                      <a:rPr lang="en-US" sz="2400" b="0" i="1" smtClean="0">
                        <a:latin typeface="Cambria Math" panose="02040503050406030204" pitchFamily="18" charset="0"/>
                      </a:rPr>
                      <m:t>𝑓</m:t>
                    </m:r>
                  </m:oMath>
                </a14:m>
                <a:r>
                  <a:rPr lang="en-US" sz="2400" dirty="0">
                    <a:latin typeface="PT Serif" panose="020A0603040505020204" pitchFamily="18" charset="77"/>
                  </a:rPr>
                  <a:t> polynomials that agree with at least </a:t>
                </a:r>
                <a14:m>
                  <m:oMath xmlns:m="http://schemas.openxmlformats.org/officeDocument/2006/math">
                    <m:r>
                      <a:rPr lang="en-US" sz="2400" i="1">
                        <a:latin typeface="Cambria Math" panose="02040503050406030204" pitchFamily="18" charset="0"/>
                      </a:rPr>
                      <m:t>𝐶</m:t>
                    </m:r>
                  </m:oMath>
                </a14:m>
                <a:r>
                  <a:rPr lang="en-US" sz="2400" dirty="0">
                    <a:latin typeface="PT Serif" panose="020A0603040505020204" pitchFamily="18" charset="77"/>
                  </a:rPr>
                  <a:t> evaluations in </a:t>
                </a:r>
                <a14:m>
                  <m:oMath xmlns:m="http://schemas.openxmlformats.org/officeDocument/2006/math">
                    <m:r>
                      <m:rPr>
                        <m:sty m:val="p"/>
                      </m:rPr>
                      <a:rPr lang="en-US" sz="2400">
                        <a:latin typeface="Cambria Math" panose="02040503050406030204" pitchFamily="18" charset="0"/>
                      </a:rPr>
                      <m:t>L</m:t>
                    </m:r>
                  </m:oMath>
                </a14:m>
                <a:endParaRPr lang="en-US" sz="2400" dirty="0">
                  <a:latin typeface="PT Serif" panose="020A0603040505020204" pitchFamily="18" charset="77"/>
                </a:endParaRPr>
              </a:p>
            </p:txBody>
          </p:sp>
        </mc:Choice>
        <mc:Fallback>
          <p:sp>
            <p:nvSpPr>
              <p:cNvPr id="10" name="TextBox 9">
                <a:extLst>
                  <a:ext uri="{FF2B5EF4-FFF2-40B4-BE49-F238E27FC236}">
                    <a16:creationId xmlns:a16="http://schemas.microsoft.com/office/drawing/2014/main" id="{C5ABC7E8-32CC-10A4-0DC8-A27B33916FF6}"/>
                  </a:ext>
                </a:extLst>
              </p:cNvPr>
              <p:cNvSpPr txBox="1">
                <a:spLocks noRot="1" noChangeAspect="1" noMove="1" noResize="1" noEditPoints="1" noAdjustHandles="1" noChangeArrowheads="1" noChangeShapeType="1" noTextEdit="1"/>
              </p:cNvSpPr>
              <p:nvPr/>
            </p:nvSpPr>
            <p:spPr>
              <a:xfrm>
                <a:off x="1319913" y="5266370"/>
                <a:ext cx="9308123" cy="1163204"/>
              </a:xfrm>
              <a:prstGeom prst="rect">
                <a:avLst/>
              </a:prstGeom>
              <a:blipFill>
                <a:blip r:embed="rId6"/>
                <a:stretch>
                  <a:fillRect l="-1091" b="-967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5790DCB-C912-6F9C-F482-F0FB139DE098}"/>
              </a:ext>
            </a:extLst>
          </p:cNvPr>
          <p:cNvCxnSpPr/>
          <p:nvPr/>
        </p:nvCxnSpPr>
        <p:spPr>
          <a:xfrm>
            <a:off x="4278923" y="3587262"/>
            <a:ext cx="8866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B03FCBD-A445-3B35-3E9A-89CE0D9E744E}"/>
              </a:ext>
            </a:extLst>
          </p:cNvPr>
          <p:cNvCxnSpPr/>
          <p:nvPr/>
        </p:nvCxnSpPr>
        <p:spPr>
          <a:xfrm>
            <a:off x="4278923" y="4114800"/>
            <a:ext cx="8866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174CC4A-3E90-0BAB-A1C7-B361CCF1E9E7}"/>
              </a:ext>
            </a:extLst>
          </p:cNvPr>
          <p:cNvCxnSpPr>
            <a:stCxn id="5" idx="2"/>
            <a:endCxn id="10" idx="0"/>
          </p:cNvCxnSpPr>
          <p:nvPr/>
        </p:nvCxnSpPr>
        <p:spPr>
          <a:xfrm>
            <a:off x="5973975" y="4394728"/>
            <a:ext cx="0" cy="871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757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8" grpId="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63A1804-E56D-B03F-D0E8-63BD38856E96}"/>
              </a:ext>
            </a:extLst>
          </p:cNvPr>
          <p:cNvCxnSpPr>
            <a:cxnSpLocks/>
          </p:cNvCxnSpPr>
          <p:nvPr/>
        </p:nvCxnSpPr>
        <p:spPr>
          <a:xfrm flipV="1">
            <a:off x="2925445" y="2499139"/>
            <a:ext cx="4056185" cy="1746739"/>
          </a:xfrm>
          <a:prstGeom prst="line">
            <a:avLst/>
          </a:prstGeom>
          <a:ln w="22225"/>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C152B14-0532-CA7D-BADA-DF656920D628}"/>
              </a:ext>
            </a:extLst>
          </p:cNvPr>
          <p:cNvCxnSpPr>
            <a:cxnSpLocks/>
          </p:cNvCxnSpPr>
          <p:nvPr/>
        </p:nvCxnSpPr>
        <p:spPr>
          <a:xfrm>
            <a:off x="3159906" y="3442847"/>
            <a:ext cx="1524000" cy="2268415"/>
          </a:xfrm>
          <a:prstGeom prst="line">
            <a:avLst/>
          </a:prstGeom>
          <a:ln w="2222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4BBAD95-7FEF-759D-D7DE-26178CCC31CB}"/>
              </a:ext>
            </a:extLst>
          </p:cNvPr>
          <p:cNvCxnSpPr>
            <a:cxnSpLocks/>
          </p:cNvCxnSpPr>
          <p:nvPr/>
        </p:nvCxnSpPr>
        <p:spPr>
          <a:xfrm flipV="1">
            <a:off x="4003968" y="2674985"/>
            <a:ext cx="1688123" cy="2943531"/>
          </a:xfrm>
          <a:prstGeom prst="line">
            <a:avLst/>
          </a:prstGeom>
          <a:ln w="22225">
            <a:solidFill>
              <a:schemeClr val="accent6"/>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D882375-E2D8-8B94-DA9E-588053855841}"/>
              </a:ext>
            </a:extLst>
          </p:cNvPr>
          <p:cNvSpPr>
            <a:spLocks noGrp="1"/>
          </p:cNvSpPr>
          <p:nvPr>
            <p:ph type="title"/>
          </p:nvPr>
        </p:nvSpPr>
        <p:spPr/>
        <p:txBody>
          <a:bodyPr/>
          <a:lstStyle/>
          <a:p>
            <a:r>
              <a:rPr lang="en-US" dirty="0">
                <a:latin typeface="PT Serif" panose="020A0603040505020204" pitchFamily="18" charset="77"/>
              </a:rPr>
              <a:t>Tracing Imperfect boxes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55C1B1-0B7E-76BC-FB50-C1EEF36D6EB6}"/>
                  </a:ext>
                </a:extLst>
              </p:cNvPr>
              <p:cNvSpPr>
                <a:spLocks noGrp="1"/>
              </p:cNvSpPr>
              <p:nvPr>
                <p:ph idx="1"/>
              </p:nvPr>
            </p:nvSpPr>
            <p:spPr>
              <a:xfrm>
                <a:off x="297872" y="1253331"/>
                <a:ext cx="10515600" cy="4351338"/>
              </a:xfrm>
            </p:spPr>
            <p:txBody>
              <a:bodyPr/>
              <a:lstStyle/>
              <a:p>
                <a:pPr marL="0" indent="0">
                  <a:buNone/>
                </a:pPr>
                <a:r>
                  <a:rPr lang="en-US" dirty="0">
                    <a:latin typeface="PT Serif" panose="020A0603040505020204" pitchFamily="18" charset="77"/>
                  </a:rPr>
                  <a:t>Solution: List Decoding of Reed-Solomon Codes!</a:t>
                </a:r>
              </a:p>
              <a:p>
                <a:pPr marL="0" indent="0">
                  <a:buNone/>
                </a:pPr>
                <a:r>
                  <a:rPr lang="en-US" dirty="0">
                    <a:latin typeface="PT Serif" panose="020A0603040505020204" pitchFamily="18" charset="77"/>
                  </a:rPr>
                  <a:t>e.g.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=3  ,  </m:t>
                    </m:r>
                    <m:r>
                      <a:rPr lang="en-US" b="0" i="1" smtClean="0">
                        <a:latin typeface="Cambria Math" panose="02040503050406030204" pitchFamily="18" charset="0"/>
                      </a:rPr>
                      <m:t>𝑓</m:t>
                    </m:r>
                    <m:r>
                      <a:rPr lang="en-US" b="0" i="1" smtClean="0">
                        <a:latin typeface="Cambria Math" panose="02040503050406030204" pitchFamily="18" charset="0"/>
                      </a:rPr>
                      <m:t>=1  ,  </m:t>
                    </m:r>
                    <m:r>
                      <a:rPr lang="en-US" b="0" i="1" smtClean="0">
                        <a:latin typeface="Cambria Math" panose="02040503050406030204" pitchFamily="18" charset="0"/>
                      </a:rPr>
                      <m:t>𝐶</m:t>
                    </m:r>
                    <m:r>
                      <a:rPr lang="en-US" b="0" i="1" smtClean="0">
                        <a:latin typeface="Cambria Math" panose="02040503050406030204" pitchFamily="18" charset="0"/>
                      </a:rPr>
                      <m:t>=2 :</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4755C1B1-0B7E-76BC-FB50-C1EEF36D6EB6}"/>
                  </a:ext>
                </a:extLst>
              </p:cNvPr>
              <p:cNvSpPr>
                <a:spLocks noGrp="1" noRot="1" noChangeAspect="1" noMove="1" noResize="1" noEditPoints="1" noAdjustHandles="1" noChangeArrowheads="1" noChangeShapeType="1" noTextEdit="1"/>
              </p:cNvSpPr>
              <p:nvPr>
                <p:ph idx="1"/>
              </p:nvPr>
            </p:nvSpPr>
            <p:spPr>
              <a:xfrm>
                <a:off x="297872" y="1253331"/>
                <a:ext cx="10515600" cy="4351338"/>
              </a:xfrm>
              <a:blipFill>
                <a:blip r:embed="rId3"/>
                <a:stretch>
                  <a:fillRect l="-1206" t="-2326"/>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37859A7-CC61-5C3F-9960-37F41364E1F6}"/>
              </a:ext>
            </a:extLst>
          </p:cNvPr>
          <p:cNvCxnSpPr/>
          <p:nvPr/>
        </p:nvCxnSpPr>
        <p:spPr>
          <a:xfrm flipV="1">
            <a:off x="2702709" y="2405355"/>
            <a:ext cx="0" cy="3446584"/>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8EC70AF-AA04-DBD4-123B-3922AC8D1FE5}"/>
              </a:ext>
            </a:extLst>
          </p:cNvPr>
          <p:cNvCxnSpPr>
            <a:cxnSpLocks/>
          </p:cNvCxnSpPr>
          <p:nvPr/>
        </p:nvCxnSpPr>
        <p:spPr>
          <a:xfrm>
            <a:off x="2163446" y="4714801"/>
            <a:ext cx="4994031"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E7A62D3-5C2C-C8C4-ED47-8C8A333E339F}"/>
              </a:ext>
            </a:extLst>
          </p:cNvPr>
          <p:cNvSpPr/>
          <p:nvPr/>
        </p:nvSpPr>
        <p:spPr>
          <a:xfrm>
            <a:off x="3464707" y="3941079"/>
            <a:ext cx="109728" cy="105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7BB8BB-C4D2-13A3-A2CF-4BAE0B3EFB92}"/>
              </a:ext>
            </a:extLst>
          </p:cNvPr>
          <p:cNvSpPr/>
          <p:nvPr/>
        </p:nvSpPr>
        <p:spPr>
          <a:xfrm>
            <a:off x="4234171" y="5076089"/>
            <a:ext cx="109728" cy="105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03C0E0-0DB5-CBA7-3682-58CA762FDE5E}"/>
              </a:ext>
            </a:extLst>
          </p:cNvPr>
          <p:cNvSpPr/>
          <p:nvPr/>
        </p:nvSpPr>
        <p:spPr>
          <a:xfrm>
            <a:off x="5342537" y="3137517"/>
            <a:ext cx="109728" cy="105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3BC9F8F-30F9-3707-57A5-725E342D79D1}"/>
                  </a:ext>
                </a:extLst>
              </p:cNvPr>
              <p:cNvSpPr txBox="1"/>
              <p:nvPr/>
            </p:nvSpPr>
            <p:spPr>
              <a:xfrm>
                <a:off x="7005073" y="2213026"/>
                <a:ext cx="58387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(1)</m:t>
                          </m:r>
                        </m:sup>
                      </m:sSup>
                    </m:oMath>
                  </m:oMathPara>
                </a14:m>
                <a:endParaRPr lang="en-US" sz="2400" dirty="0"/>
              </a:p>
            </p:txBody>
          </p:sp>
        </mc:Choice>
        <mc:Fallback xmlns="">
          <p:sp>
            <p:nvSpPr>
              <p:cNvPr id="28" name="TextBox 27">
                <a:extLst>
                  <a:ext uri="{FF2B5EF4-FFF2-40B4-BE49-F238E27FC236}">
                    <a16:creationId xmlns:a16="http://schemas.microsoft.com/office/drawing/2014/main" id="{23BC9F8F-30F9-3707-57A5-725E342D79D1}"/>
                  </a:ext>
                </a:extLst>
              </p:cNvPr>
              <p:cNvSpPr txBox="1">
                <a:spLocks noRot="1" noChangeAspect="1" noMove="1" noResize="1" noEditPoints="1" noAdjustHandles="1" noChangeArrowheads="1" noChangeShapeType="1" noTextEdit="1"/>
              </p:cNvSpPr>
              <p:nvPr/>
            </p:nvSpPr>
            <p:spPr>
              <a:xfrm>
                <a:off x="7005073" y="2213026"/>
                <a:ext cx="583878" cy="384657"/>
              </a:xfrm>
              <a:prstGeom prst="rect">
                <a:avLst/>
              </a:prstGeom>
              <a:blipFill>
                <a:blip r:embed="rId4"/>
                <a:stretch>
                  <a:fillRect l="-12766" t="-9677" r="-10638"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68C990-BFBF-47EA-F1D8-32983BD61C80}"/>
                  </a:ext>
                </a:extLst>
              </p:cNvPr>
              <p:cNvSpPr txBox="1"/>
              <p:nvPr/>
            </p:nvSpPr>
            <p:spPr>
              <a:xfrm>
                <a:off x="4561952" y="5659610"/>
                <a:ext cx="58387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(2)</m:t>
                          </m:r>
                        </m:sup>
                      </m:sSup>
                    </m:oMath>
                  </m:oMathPara>
                </a14:m>
                <a:endParaRPr lang="en-US" sz="2400" dirty="0"/>
              </a:p>
            </p:txBody>
          </p:sp>
        </mc:Choice>
        <mc:Fallback xmlns="">
          <p:sp>
            <p:nvSpPr>
              <p:cNvPr id="29" name="TextBox 28">
                <a:extLst>
                  <a:ext uri="{FF2B5EF4-FFF2-40B4-BE49-F238E27FC236}">
                    <a16:creationId xmlns:a16="http://schemas.microsoft.com/office/drawing/2014/main" id="{DA68C990-BFBF-47EA-F1D8-32983BD61C80}"/>
                  </a:ext>
                </a:extLst>
              </p:cNvPr>
              <p:cNvSpPr txBox="1">
                <a:spLocks noRot="1" noChangeAspect="1" noMove="1" noResize="1" noEditPoints="1" noAdjustHandles="1" noChangeArrowheads="1" noChangeShapeType="1" noTextEdit="1"/>
              </p:cNvSpPr>
              <p:nvPr/>
            </p:nvSpPr>
            <p:spPr>
              <a:xfrm>
                <a:off x="4561952" y="5659610"/>
                <a:ext cx="583878" cy="384657"/>
              </a:xfrm>
              <a:prstGeom prst="rect">
                <a:avLst/>
              </a:prstGeom>
              <a:blipFill>
                <a:blip r:embed="rId5"/>
                <a:stretch>
                  <a:fillRect l="-12766" t="-6250" r="-1063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C71CF26-B32B-F3A5-5012-E9358891D20F}"/>
                  </a:ext>
                </a:extLst>
              </p:cNvPr>
              <p:cNvSpPr txBox="1"/>
              <p:nvPr/>
            </p:nvSpPr>
            <p:spPr>
              <a:xfrm>
                <a:off x="5461043" y="2290328"/>
                <a:ext cx="58387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(3)</m:t>
                          </m:r>
                        </m:sup>
                      </m:sSup>
                    </m:oMath>
                  </m:oMathPara>
                </a14:m>
                <a:endParaRPr lang="en-US" sz="2400" dirty="0"/>
              </a:p>
            </p:txBody>
          </p:sp>
        </mc:Choice>
        <mc:Fallback xmlns="">
          <p:sp>
            <p:nvSpPr>
              <p:cNvPr id="30" name="TextBox 29">
                <a:extLst>
                  <a:ext uri="{FF2B5EF4-FFF2-40B4-BE49-F238E27FC236}">
                    <a16:creationId xmlns:a16="http://schemas.microsoft.com/office/drawing/2014/main" id="{6C71CF26-B32B-F3A5-5012-E9358891D20F}"/>
                  </a:ext>
                </a:extLst>
              </p:cNvPr>
              <p:cNvSpPr txBox="1">
                <a:spLocks noRot="1" noChangeAspect="1" noMove="1" noResize="1" noEditPoints="1" noAdjustHandles="1" noChangeArrowheads="1" noChangeShapeType="1" noTextEdit="1"/>
              </p:cNvSpPr>
              <p:nvPr/>
            </p:nvSpPr>
            <p:spPr>
              <a:xfrm>
                <a:off x="5461043" y="2290328"/>
                <a:ext cx="583878" cy="384657"/>
              </a:xfrm>
              <a:prstGeom prst="rect">
                <a:avLst/>
              </a:prstGeom>
              <a:blipFill>
                <a:blip r:embed="rId6"/>
                <a:stretch>
                  <a:fillRect l="-12766" t="-6452" r="-8511"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BF1ACE81-C7D5-AF78-9FEE-69459E16E526}"/>
                  </a:ext>
                </a:extLst>
              </p:cNvPr>
              <p:cNvSpPr/>
              <p:nvPr/>
            </p:nvSpPr>
            <p:spPr>
              <a:xfrm>
                <a:off x="9489291" y="4066266"/>
                <a:ext cx="1616812" cy="112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i="1">
                              <a:latin typeface="Cambria Math" panose="02040503050406030204" pitchFamily="18" charset="0"/>
                            </a:rPr>
                            <m:t>𝐷</m:t>
                          </m:r>
                        </m:e>
                        <m:sub>
                          <m:r>
                            <a:rPr lang="en-US" sz="2600" b="0" i="1" smtClean="0">
                              <a:latin typeface="Cambria Math" panose="02040503050406030204" pitchFamily="18" charset="0"/>
                            </a:rPr>
                            <m:t>𝑔𝑠</m:t>
                          </m:r>
                        </m:sub>
                        <m:sup>
                          <m:r>
                            <a:rPr lang="en-US" sz="2600" i="1">
                              <a:latin typeface="Cambria Math" panose="02040503050406030204" pitchFamily="18" charset="0"/>
                            </a:rPr>
                            <m:t>𝐿</m:t>
                          </m:r>
                        </m:sup>
                      </m:sSubSup>
                    </m:oMath>
                  </m:oMathPara>
                </a14:m>
                <a:endParaRPr lang="en-US" sz="2600" dirty="0"/>
              </a:p>
            </p:txBody>
          </p:sp>
        </mc:Choice>
        <mc:Fallback xmlns="">
          <p:sp>
            <p:nvSpPr>
              <p:cNvPr id="31" name="Rounded Rectangle 30">
                <a:extLst>
                  <a:ext uri="{FF2B5EF4-FFF2-40B4-BE49-F238E27FC236}">
                    <a16:creationId xmlns:a16="http://schemas.microsoft.com/office/drawing/2014/main" id="{BF1ACE81-C7D5-AF78-9FEE-69459E16E526}"/>
                  </a:ext>
                </a:extLst>
              </p:cNvPr>
              <p:cNvSpPr>
                <a:spLocks noRot="1" noChangeAspect="1" noMove="1" noResize="1" noEditPoints="1" noAdjustHandles="1" noChangeArrowheads="1" noChangeShapeType="1" noTextEdit="1"/>
              </p:cNvSpPr>
              <p:nvPr/>
            </p:nvSpPr>
            <p:spPr>
              <a:xfrm>
                <a:off x="9489291" y="4066266"/>
                <a:ext cx="1616812" cy="1125435"/>
              </a:xfrm>
              <a:prstGeom prst="roundRect">
                <a:avLst/>
              </a:prstGeom>
              <a:blipFill>
                <a:blip r:embed="rId7"/>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8E30839-3B8B-3369-AE80-6BC8CC3B77B8}"/>
              </a:ext>
            </a:extLst>
          </p:cNvPr>
          <p:cNvSpPr txBox="1"/>
          <p:nvPr/>
        </p:nvSpPr>
        <p:spPr>
          <a:xfrm>
            <a:off x="8857618" y="3546024"/>
            <a:ext cx="2871660" cy="430887"/>
          </a:xfrm>
          <a:prstGeom prst="rect">
            <a:avLst/>
          </a:prstGeom>
          <a:noFill/>
        </p:spPr>
        <p:txBody>
          <a:bodyPr wrap="square" rtlCol="0">
            <a:spAutoFit/>
          </a:bodyPr>
          <a:lstStyle/>
          <a:p>
            <a:r>
              <a:rPr lang="en-US" sz="2200" dirty="0">
                <a:latin typeface="PT Serif" panose="020A0603040505020204" pitchFamily="18" charset="77"/>
              </a:rPr>
              <a:t>Guruswami-Sudan’98</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AA2EE8A-3156-055E-AAC9-5F057FA7456D}"/>
                  </a:ext>
                </a:extLst>
              </p:cNvPr>
              <p:cNvSpPr txBox="1"/>
              <p:nvPr/>
            </p:nvSpPr>
            <p:spPr>
              <a:xfrm>
                <a:off x="9007656" y="5367040"/>
                <a:ext cx="2571585" cy="502317"/>
              </a:xfrm>
              <a:prstGeom prst="rect">
                <a:avLst/>
              </a:prstGeom>
              <a:noFill/>
            </p:spPr>
            <p:txBody>
              <a:bodyPr wrap="square">
                <a:spAutoFit/>
              </a:bodyPr>
              <a:lstStyle/>
              <a:p>
                <a:r>
                  <a:rPr lang="en-US" sz="2200" dirty="0">
                    <a:latin typeface="PT Serif" panose="020A0603040505020204" pitchFamily="18" charset="77"/>
                  </a:rPr>
                  <a:t>Works for </a:t>
                </a:r>
                <a14:m>
                  <m:oMath xmlns:m="http://schemas.openxmlformats.org/officeDocument/2006/math">
                    <m:r>
                      <a:rPr lang="en-US" sz="2200" b="0" i="1" smtClean="0">
                        <a:latin typeface="Cambria Math" panose="02040503050406030204" pitchFamily="18" charset="0"/>
                      </a:rPr>
                      <m:t>𝐶</m:t>
                    </m:r>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𝑓𝑁</m:t>
                        </m:r>
                      </m:e>
                    </m:rad>
                  </m:oMath>
                </a14:m>
                <a:endParaRPr lang="en-US" sz="2200" dirty="0">
                  <a:latin typeface="PT Serif" panose="020A0603040505020204" pitchFamily="18" charset="77"/>
                </a:endParaRPr>
              </a:p>
            </p:txBody>
          </p:sp>
        </mc:Choice>
        <mc:Fallback xmlns="">
          <p:sp>
            <p:nvSpPr>
              <p:cNvPr id="34" name="TextBox 33">
                <a:extLst>
                  <a:ext uri="{FF2B5EF4-FFF2-40B4-BE49-F238E27FC236}">
                    <a16:creationId xmlns:a16="http://schemas.microsoft.com/office/drawing/2014/main" id="{AAA2EE8A-3156-055E-AAC9-5F057FA7456D}"/>
                  </a:ext>
                </a:extLst>
              </p:cNvPr>
              <p:cNvSpPr txBox="1">
                <a:spLocks noRot="1" noChangeAspect="1" noMove="1" noResize="1" noEditPoints="1" noAdjustHandles="1" noChangeArrowheads="1" noChangeShapeType="1" noTextEdit="1"/>
              </p:cNvSpPr>
              <p:nvPr/>
            </p:nvSpPr>
            <p:spPr>
              <a:xfrm>
                <a:off x="9007656" y="5367040"/>
                <a:ext cx="2571585" cy="502317"/>
              </a:xfrm>
              <a:prstGeom prst="rect">
                <a:avLst/>
              </a:prstGeom>
              <a:blipFill>
                <a:blip r:embed="rId8"/>
                <a:stretch>
                  <a:fillRect l="-2956" r="-985"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76FDAD7-E3EA-E29E-51BE-6F038B999D8B}"/>
                  </a:ext>
                </a:extLst>
              </p:cNvPr>
              <p:cNvSpPr txBox="1"/>
              <p:nvPr/>
            </p:nvSpPr>
            <p:spPr>
              <a:xfrm>
                <a:off x="2501356" y="6205680"/>
                <a:ext cx="3465629"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 </m:t>
                          </m:r>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 ,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(3)</m:t>
                          </m:r>
                        </m:sup>
                      </m:sSup>
                      <m:r>
                        <a:rPr lang="en-US" sz="2800" b="0" i="1" smtClean="0">
                          <a:latin typeface="Cambria Math" panose="02040503050406030204" pitchFamily="18" charset="0"/>
                        </a:rPr>
                        <m:t> }</m:t>
                      </m:r>
                    </m:oMath>
                  </m:oMathPara>
                </a14:m>
                <a:endParaRPr lang="en-US" sz="2800" dirty="0"/>
              </a:p>
            </p:txBody>
          </p:sp>
        </mc:Choice>
        <mc:Fallback xmlns="">
          <p:sp>
            <p:nvSpPr>
              <p:cNvPr id="35" name="TextBox 34">
                <a:extLst>
                  <a:ext uri="{FF2B5EF4-FFF2-40B4-BE49-F238E27FC236}">
                    <a16:creationId xmlns:a16="http://schemas.microsoft.com/office/drawing/2014/main" id="{E76FDAD7-E3EA-E29E-51BE-6F038B999D8B}"/>
                  </a:ext>
                </a:extLst>
              </p:cNvPr>
              <p:cNvSpPr txBox="1">
                <a:spLocks noRot="1" noChangeAspect="1" noMove="1" noResize="1" noEditPoints="1" noAdjustHandles="1" noChangeArrowheads="1" noChangeShapeType="1" noTextEdit="1"/>
              </p:cNvSpPr>
              <p:nvPr/>
            </p:nvSpPr>
            <p:spPr>
              <a:xfrm>
                <a:off x="2501356" y="6205680"/>
                <a:ext cx="3465629" cy="449290"/>
              </a:xfrm>
              <a:prstGeom prst="rect">
                <a:avLst/>
              </a:prstGeom>
              <a:blipFill>
                <a:blip r:embed="rId9"/>
                <a:stretch>
                  <a:fillRect l="-1825" t="-2703" r="-3650" b="-35135"/>
                </a:stretch>
              </a:blipFill>
            </p:spPr>
            <p:txBody>
              <a:bodyPr/>
              <a:lstStyle/>
              <a:p>
                <a:r>
                  <a:rPr lang="en-US">
                    <a:noFill/>
                  </a:rPr>
                  <a:t> </a:t>
                </a:r>
              </a:p>
            </p:txBody>
          </p:sp>
        </mc:Fallback>
      </mc:AlternateContent>
    </p:spTree>
    <p:extLst>
      <p:ext uri="{BB962C8B-B14F-4D97-AF65-F5344CB8AC3E}">
        <p14:creationId xmlns:p14="http://schemas.microsoft.com/office/powerpoint/2010/main" val="1522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P spid="28" grpId="0"/>
      <p:bldP spid="29" grpId="0"/>
      <p:bldP spid="30" grpId="0"/>
      <p:bldP spid="31" grpId="0" animBg="1"/>
      <p:bldP spid="32" grpId="0"/>
      <p:bldP spid="34"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4887-8FBA-8A84-CA41-5D65942D2681}"/>
              </a:ext>
            </a:extLst>
          </p:cNvPr>
          <p:cNvSpPr>
            <a:spLocks noGrp="1"/>
          </p:cNvSpPr>
          <p:nvPr>
            <p:ph type="title"/>
          </p:nvPr>
        </p:nvSpPr>
        <p:spPr/>
        <p:txBody>
          <a:bodyPr/>
          <a:lstStyle/>
          <a:p>
            <a:r>
              <a:rPr lang="en-US" dirty="0">
                <a:latin typeface="PT Serif" panose="020A0603040505020204" pitchFamily="18" charset="77"/>
              </a:rPr>
              <a:t>Tracing Imperfect boxes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E436305-43E6-FD29-E142-CFAEEA291BCD}"/>
                  </a:ext>
                </a:extLst>
              </p:cNvPr>
              <p:cNvSpPr>
                <a:spLocks noGrp="1"/>
              </p:cNvSpPr>
              <p:nvPr>
                <p:ph idx="1"/>
              </p:nvPr>
            </p:nvSpPr>
            <p:spPr>
              <a:xfrm>
                <a:off x="297871" y="1264510"/>
                <a:ext cx="11596257" cy="5498530"/>
              </a:xfrm>
            </p:spPr>
            <p:txBody>
              <a:bodyPr>
                <a:normAutofit/>
              </a:bodyPr>
              <a:lstStyle/>
              <a:p>
                <a:pPr marL="0" indent="0">
                  <a:lnSpc>
                    <a:spcPct val="175000"/>
                  </a:lnSpc>
                  <a:buNone/>
                </a:pPr>
                <a:r>
                  <a:rPr lang="en-US" dirty="0"/>
                  <a:t> </a:t>
                </a:r>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Trace</m:t>
                        </m:r>
                      </m:e>
                      <m:sup>
                        <m:r>
                          <m:rPr>
                            <m:sty m:val="p"/>
                          </m:rPr>
                          <a:rPr lang="en-US" sz="2800" b="0" i="0" smtClean="0">
                            <a:latin typeface="Cambria Math" panose="02040503050406030204" pitchFamily="18" charset="0"/>
                          </a:rPr>
                          <m:t>R</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𝑡𝑘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e>
                            </m:d>
                          </m:sub>
                        </m:sSub>
                        <m:r>
                          <a:rPr lang="en-US" sz="2800" b="0" i="0" smtClean="0">
                            <a:latin typeface="Cambria Math" panose="02040503050406030204" pitchFamily="18" charset="0"/>
                          </a:rPr>
                          <m:t>  </m:t>
                        </m:r>
                      </m:e>
                    </m:d>
                    <m:r>
                      <a:rPr lang="en-US" sz="2800" b="0" i="1" smtClean="0">
                        <a:latin typeface="Cambria Math" panose="02040503050406030204" pitchFamily="18" charset="0"/>
                      </a:rPr>
                      <m:t> </m:t>
                    </m:r>
                    <m:r>
                      <a:rPr lang="en-US" sz="2800" b="0" i="0" smtClean="0">
                        <a:latin typeface="Cambria Math" panose="02040503050406030204" pitchFamily="18" charset="0"/>
                      </a:rPr>
                      <m:t>:</m:t>
                    </m:r>
                  </m:oMath>
                </a14:m>
                <a:endParaRPr lang="en-US" sz="2800" dirty="0">
                  <a:latin typeface="PT Serif" panose="020A0603040505020204" pitchFamily="18" charset="77"/>
                </a:endParaRPr>
              </a:p>
              <a:p>
                <a:pPr>
                  <a:lnSpc>
                    <a:spcPct val="175000"/>
                  </a:lnSpc>
                </a:pPr>
                <a:r>
                  <a:rPr lang="en-US" dirty="0">
                    <a:latin typeface="PT Serif" panose="020A0603040505020204" pitchFamily="18" charset="77"/>
                  </a:rPr>
                  <a:t>  Get evaluation of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latin typeface="PT Serif" panose="020A0603040505020204" pitchFamily="18" charset="77"/>
                  </a:rPr>
                  <a:t> at </a:t>
                </a:r>
                <a14:m>
                  <m:oMath xmlns:m="http://schemas.openxmlformats.org/officeDocument/2006/math">
                    <m:r>
                      <a:rPr lang="en-US" b="0" i="1" smtClean="0">
                        <a:solidFill>
                          <a:schemeClr val="accent4"/>
                        </a:solidFill>
                        <a:latin typeface="Cambria Math" panose="02040503050406030204" pitchFamily="18" charset="0"/>
                      </a:rPr>
                      <m:t>𝑁</m:t>
                    </m:r>
                  </m:oMath>
                </a14:m>
                <a:r>
                  <a:rPr lang="en-US" dirty="0">
                    <a:latin typeface="PT Serif" panose="020A0603040505020204" pitchFamily="18" charset="77"/>
                  </a:rPr>
                  <a:t> different values of </a:t>
                </a:r>
                <a14:m>
                  <m:oMath xmlns:m="http://schemas.openxmlformats.org/officeDocument/2006/math">
                    <m:r>
                      <a:rPr lang="en-US" b="0" i="1" smtClean="0">
                        <a:latin typeface="Cambria Math" panose="02040503050406030204" pitchFamily="18" charset="0"/>
                      </a:rPr>
                      <m:t>𝑥</m:t>
                    </m:r>
                  </m:oMath>
                </a14:m>
                <a:endParaRPr lang="en-US" dirty="0">
                  <a:latin typeface="PT Serif" panose="020A0603040505020204" pitchFamily="18" charset="77"/>
                </a:endParaRPr>
              </a:p>
              <a:p>
                <a:pPr marL="0" indent="0">
                  <a:lnSpc>
                    <a:spcPct val="175000"/>
                  </a:lnSpc>
                  <a:buNone/>
                </a:pPr>
                <a:endParaRPr lang="en-US" sz="1800" b="0" dirty="0">
                  <a:solidFill>
                    <a:schemeClr val="accent4"/>
                  </a:solidFill>
                </a:endParaRPr>
              </a:p>
              <a:p>
                <a:pPr>
                  <a:lnSpc>
                    <a:spcPct val="175000"/>
                  </a:lnSpc>
                </a:pPr>
                <a:r>
                  <a:rPr lang="en-US" b="0" dirty="0">
                    <a:solidFill>
                      <a:schemeClr val="accent4"/>
                    </a:solidFill>
                  </a:rPr>
                  <a:t>						        	      </a:t>
                </a:r>
                <a14:m>
                  <m:oMath xmlns:m="http://schemas.openxmlformats.org/officeDocument/2006/math">
                    <m:r>
                      <a:rPr lang="en-US" i="1">
                        <a:solidFill>
                          <a:schemeClr val="accent4"/>
                        </a:solidFill>
                        <a:latin typeface="Cambria Math" panose="02040503050406030204" pitchFamily="18" charset="0"/>
                      </a:rPr>
                      <m:t>𝑃</m:t>
                    </m:r>
                    <m:r>
                      <a:rPr lang="en-US" b="0" i="1" smtClean="0">
                        <a:solidFill>
                          <a:schemeClr val="accent4"/>
                        </a:solidFill>
                        <a:latin typeface="Cambria Math" panose="02040503050406030204" pitchFamily="18" charset="0"/>
                      </a:rPr>
                      <m:t>=</m:t>
                    </m:r>
                    <m:d>
                      <m:dPr>
                        <m:begChr m:val="{"/>
                        <m:endChr m:val="}"/>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 </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𝑔</m:t>
                            </m:r>
                          </m:e>
                          <m:sup>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1</m:t>
                                </m:r>
                              </m:e>
                            </m:d>
                          </m:sup>
                        </m:sSup>
                        <m:r>
                          <a:rPr lang="en-US" b="0" i="1" smtClean="0">
                            <a:solidFill>
                              <a:schemeClr val="accent4"/>
                            </a:solidFill>
                            <a:latin typeface="Cambria Math" panose="02040503050406030204" pitchFamily="18" charset="0"/>
                          </a:rPr>
                          <m:t>, …, </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𝑔</m:t>
                            </m:r>
                          </m:e>
                          <m:sup>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𝑦</m:t>
                                </m:r>
                              </m:e>
                            </m:d>
                          </m:sup>
                        </m:sSup>
                        <m:r>
                          <a:rPr lang="en-US" b="0" i="1" smtClean="0">
                            <a:solidFill>
                              <a:schemeClr val="accent4"/>
                            </a:solidFill>
                            <a:latin typeface="Cambria Math" panose="02040503050406030204" pitchFamily="18" charset="0"/>
                          </a:rPr>
                          <m:t> </m:t>
                        </m:r>
                      </m:e>
                    </m:d>
                  </m:oMath>
                </a14:m>
                <a:r>
                  <a:rPr lang="en-US" dirty="0">
                    <a:solidFill>
                      <a:schemeClr val="accent4"/>
                    </a:solidFill>
                    <a:latin typeface="PT Serif" panose="020A0603040505020204" pitchFamily="18" charset="77"/>
                  </a:rPr>
                  <a:t>    </a:t>
                </a:r>
                <a:r>
                  <a:rPr lang="en-US" sz="2400" dirty="0">
                    <a:solidFill>
                      <a:schemeClr val="accent4"/>
                    </a:solidFill>
                    <a:latin typeface="PT Serif" panose="020A0603040505020204" pitchFamily="18" charset="77"/>
                  </a:rPr>
                  <a:t>//  </a:t>
                </a:r>
                <a14:m>
                  <m:oMath xmlns:m="http://schemas.openxmlformats.org/officeDocument/2006/math">
                    <m:r>
                      <a:rPr lang="en-US" sz="2400" b="0" i="1" smtClean="0">
                        <a:solidFill>
                          <a:schemeClr val="accent4"/>
                        </a:solidFill>
                        <a:latin typeface="Cambria Math" panose="02040503050406030204" pitchFamily="18" charset="0"/>
                      </a:rPr>
                      <m:t>h</m:t>
                    </m:r>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𝑃</m:t>
                    </m:r>
                  </m:oMath>
                </a14:m>
                <a:r>
                  <a:rPr lang="en-US" dirty="0">
                    <a:solidFill>
                      <a:schemeClr val="accent4"/>
                    </a:solidFill>
                    <a:latin typeface="PT Serif" panose="020A0603040505020204" pitchFamily="18" charset="77"/>
                  </a:rPr>
                  <a:t>  </a:t>
                </a:r>
              </a:p>
              <a:p>
                <a:pPr>
                  <a:lnSpc>
                    <a:spcPct val="175000"/>
                  </a:lnSpc>
                </a:pPr>
                <a:r>
                  <a:rPr lang="en-US" dirty="0">
                    <a:solidFill>
                      <a:schemeClr val="accent4"/>
                    </a:solidFill>
                    <a:latin typeface="PT Serif" panose="020A0603040505020204" pitchFamily="18" charset="77"/>
                  </a:rPr>
                  <a:t>  Find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𝑔</m:t>
                        </m:r>
                      </m:e>
                      <m:sup>
                        <m:r>
                          <a:rPr lang="en-US" i="1">
                            <a:solidFill>
                              <a:schemeClr val="accent4"/>
                            </a:solidFill>
                            <a:latin typeface="Cambria Math" panose="02040503050406030204" pitchFamily="18" charset="0"/>
                          </a:rPr>
                          <m:t>(</m:t>
                        </m:r>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𝑖</m:t>
                            </m:r>
                          </m:e>
                          <m:sup>
                            <m:r>
                              <a:rPr lang="en-US" i="1">
                                <a:solidFill>
                                  <a:schemeClr val="accent4"/>
                                </a:solidFill>
                                <a:latin typeface="Cambria Math" panose="02040503050406030204" pitchFamily="18" charset="0"/>
                              </a:rPr>
                              <m:t>∗</m:t>
                            </m:r>
                          </m:sup>
                        </m:sSup>
                        <m:r>
                          <a:rPr lang="en-US" i="1">
                            <a:solidFill>
                              <a:schemeClr val="accent4"/>
                            </a:solidFill>
                            <a:latin typeface="Cambria Math" panose="02040503050406030204" pitchFamily="18" charset="0"/>
                          </a:rPr>
                          <m:t>)</m:t>
                        </m:r>
                      </m:sup>
                    </m:sSup>
                  </m:oMath>
                </a14:m>
                <a:r>
                  <a:rPr lang="en-US" dirty="0">
                    <a:solidFill>
                      <a:schemeClr val="accent4"/>
                    </a:solidFill>
                    <a:latin typeface="PT Serif" panose="020A0603040505020204" pitchFamily="18" charset="77"/>
                  </a:rPr>
                  <a:t> </a:t>
                </a:r>
                <a:r>
                  <a:rPr lang="en-US" dirty="0" err="1">
                    <a:solidFill>
                      <a:schemeClr val="accent4"/>
                    </a:solidFill>
                    <a:latin typeface="PT Serif" panose="020A0603040505020204" pitchFamily="18" charset="77"/>
                  </a:rPr>
                  <a:t>s.t.</a:t>
                </a:r>
                <a:r>
                  <a:rPr lang="en-US" dirty="0">
                    <a:solidFill>
                      <a:schemeClr val="accent4"/>
                    </a:solidFill>
                    <a:latin typeface="PT Serif" panose="020A0603040505020204" pitchFamily="18" charset="77"/>
                  </a:rPr>
                  <a:t> all its roots {</a:t>
                </a:r>
                <a14:m>
                  <m:oMath xmlns:m="http://schemas.openxmlformats.org/officeDocument/2006/math">
                    <m:r>
                      <a:rPr lang="en-US" b="0" i="0" smtClean="0">
                        <a:solidFill>
                          <a:schemeClr val="accent4"/>
                        </a:solidFill>
                        <a:latin typeface="Cambria Math" panose="02040503050406030204" pitchFamily="18" charset="0"/>
                      </a:rPr>
                      <m:t> </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𝑟</m:t>
                        </m:r>
                      </m:e>
                      <m:sub>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 , </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𝑟</m:t>
                        </m:r>
                      </m:e>
                      <m:sub>
                        <m:r>
                          <a:rPr lang="en-US" i="1">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 , …, </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𝑟</m:t>
                        </m:r>
                      </m:e>
                      <m:sub>
                        <m:r>
                          <a:rPr lang="en-US" i="1">
                            <a:solidFill>
                              <a:schemeClr val="accent4"/>
                            </a:solidFill>
                            <a:latin typeface="Cambria Math" panose="02040503050406030204" pitchFamily="18" charset="0"/>
                          </a:rPr>
                          <m:t>𝑓</m:t>
                        </m:r>
                      </m:sub>
                    </m:sSub>
                    <m:r>
                      <a:rPr lang="en-US" b="0" i="1" smtClean="0">
                        <a:solidFill>
                          <a:schemeClr val="accent4"/>
                        </a:solidFill>
                        <a:latin typeface="Cambria Math" panose="02040503050406030204" pitchFamily="18" charset="0"/>
                      </a:rPr>
                      <m:t> </m:t>
                    </m:r>
                  </m:oMath>
                </a14:m>
                <a:r>
                  <a:rPr lang="en-US" dirty="0">
                    <a:solidFill>
                      <a:schemeClr val="accent4"/>
                    </a:solidFill>
                    <a:latin typeface="PT Serif" panose="020A0603040505020204" pitchFamily="18" charset="77"/>
                  </a:rPr>
                  <a:t>} are in </a:t>
                </a:r>
                <a14:m>
                  <m:oMath xmlns:m="http://schemas.openxmlformats.org/officeDocument/2006/math">
                    <m:r>
                      <a:rPr lang="en-US" i="1">
                        <a:solidFill>
                          <a:schemeClr val="accent4"/>
                        </a:solidFill>
                        <a:latin typeface="Cambria Math" panose="02040503050406030204" pitchFamily="18" charset="0"/>
                      </a:rPr>
                      <m:t>𝑡𝑘</m:t>
                    </m:r>
                  </m:oMath>
                </a14:m>
                <a:r>
                  <a:rPr lang="en-US" dirty="0">
                    <a:solidFill>
                      <a:schemeClr val="accent4"/>
                    </a:solidFill>
                    <a:latin typeface="PT Serif" panose="020A0603040505020204" pitchFamily="18" charset="77"/>
                  </a:rPr>
                  <a:t>.    </a:t>
                </a:r>
                <a:r>
                  <a:rPr lang="en-US" sz="2400" dirty="0">
                    <a:solidFill>
                      <a:schemeClr val="accent4"/>
                    </a:solidFill>
                    <a:latin typeface="PT Serif" panose="020A0603040505020204" pitchFamily="18" charset="77"/>
                  </a:rPr>
                  <a:t> //  unique  </a:t>
                </a:r>
                <a:r>
                  <a:rPr lang="en-US" sz="2400" dirty="0" err="1">
                    <a:solidFill>
                      <a:schemeClr val="accent4"/>
                    </a:solidFill>
                    <a:latin typeface="PT Serif" panose="020A0603040505020204" pitchFamily="18" charset="77"/>
                  </a:rPr>
                  <a:t>w.h.p</a:t>
                </a:r>
                <a:endParaRPr lang="en-US" dirty="0">
                  <a:solidFill>
                    <a:schemeClr val="accent4"/>
                  </a:solidFill>
                  <a:latin typeface="PT Serif" panose="020A0603040505020204" pitchFamily="18" charset="77"/>
                </a:endParaRPr>
              </a:p>
              <a:p>
                <a:pPr>
                  <a:lnSpc>
                    <a:spcPct val="175000"/>
                  </a:lnSpc>
                </a:pPr>
                <a:r>
                  <a:rPr lang="en-US" dirty="0">
                    <a:solidFill>
                      <a:schemeClr val="accent4"/>
                    </a:solidFill>
                    <a:latin typeface="PT Serif" panose="020A0603040505020204" pitchFamily="18" charset="77"/>
                  </a:rPr>
                  <a:t>  </a:t>
                </a:r>
                <a:r>
                  <a:rPr lang="en-US" dirty="0">
                    <a:latin typeface="PT Serif" panose="020A0603040505020204" pitchFamily="18" charset="77"/>
                  </a:rPr>
                  <a:t>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oMath>
                </a14:m>
                <a:r>
                  <a:rPr lang="en-US" dirty="0">
                    <a:latin typeface="PT Serif" panose="020A0603040505020204" pitchFamily="18" charset="77"/>
                  </a:rPr>
                  <a:t> , find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latin typeface="PT Serif" panose="020A0603040505020204" pitchFamily="18" charset="77"/>
                  </a:rPr>
                  <a:t>  and  set  </a:t>
                </a:r>
                <a14:m>
                  <m:oMath xmlns:m="http://schemas.openxmlformats.org/officeDocument/2006/math">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oMath>
                </a14:m>
                <a:endParaRPr lang="en-US" dirty="0">
                  <a:latin typeface="PT Serif" panose="020A0603040505020204" pitchFamily="18" charset="77"/>
                </a:endParaRPr>
              </a:p>
            </p:txBody>
          </p:sp>
        </mc:Choice>
        <mc:Fallback>
          <p:sp>
            <p:nvSpPr>
              <p:cNvPr id="5" name="Content Placeholder 4">
                <a:extLst>
                  <a:ext uri="{FF2B5EF4-FFF2-40B4-BE49-F238E27FC236}">
                    <a16:creationId xmlns:a16="http://schemas.microsoft.com/office/drawing/2014/main" id="{7E436305-43E6-FD29-E142-CFAEEA291BCD}"/>
                  </a:ext>
                </a:extLst>
              </p:cNvPr>
              <p:cNvSpPr>
                <a:spLocks noGrp="1" noRot="1" noChangeAspect="1" noMove="1" noResize="1" noEditPoints="1" noAdjustHandles="1" noChangeArrowheads="1" noChangeShapeType="1" noTextEdit="1"/>
              </p:cNvSpPr>
              <p:nvPr>
                <p:ph idx="1"/>
              </p:nvPr>
            </p:nvSpPr>
            <p:spPr>
              <a:xfrm>
                <a:off x="297871" y="1264510"/>
                <a:ext cx="11596257" cy="5498530"/>
              </a:xfrm>
              <a:blipFill>
                <a:blip r:embed="rId3"/>
                <a:stretch>
                  <a:fillRect l="-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3C36D358-1C5D-06CA-BDD3-A5F6887FFA35}"/>
                  </a:ext>
                </a:extLst>
              </p:cNvPr>
              <p:cNvSpPr/>
              <p:nvPr/>
            </p:nvSpPr>
            <p:spPr>
              <a:xfrm>
                <a:off x="3769470" y="3644437"/>
                <a:ext cx="1616812" cy="112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i="1">
                              <a:latin typeface="Cambria Math" panose="02040503050406030204" pitchFamily="18" charset="0"/>
                            </a:rPr>
                            <m:t>𝐷</m:t>
                          </m:r>
                        </m:e>
                        <m:sub>
                          <m:r>
                            <a:rPr lang="en-US" sz="2600" i="1">
                              <a:latin typeface="Cambria Math" panose="02040503050406030204" pitchFamily="18" charset="0"/>
                            </a:rPr>
                            <m:t>𝑔𝑠</m:t>
                          </m:r>
                        </m:sub>
                        <m:sup>
                          <m:r>
                            <a:rPr lang="en-US" sz="2600" i="1">
                              <a:latin typeface="Cambria Math" panose="02040503050406030204" pitchFamily="18" charset="0"/>
                            </a:rPr>
                            <m:t>𝐿</m:t>
                          </m:r>
                        </m:sup>
                      </m:sSubSup>
                    </m:oMath>
                  </m:oMathPara>
                </a14:m>
                <a:endParaRPr lang="en-US" sz="2600" dirty="0"/>
              </a:p>
            </p:txBody>
          </p:sp>
        </mc:Choice>
        <mc:Fallback xmlns="">
          <p:sp>
            <p:nvSpPr>
              <p:cNvPr id="10" name="Rounded Rectangle 9">
                <a:extLst>
                  <a:ext uri="{FF2B5EF4-FFF2-40B4-BE49-F238E27FC236}">
                    <a16:creationId xmlns:a16="http://schemas.microsoft.com/office/drawing/2014/main" id="{3C36D358-1C5D-06CA-BDD3-A5F6887FFA35}"/>
                  </a:ext>
                </a:extLst>
              </p:cNvPr>
              <p:cNvSpPr>
                <a:spLocks noRot="1" noChangeAspect="1" noMove="1" noResize="1" noEditPoints="1" noAdjustHandles="1" noChangeArrowheads="1" noChangeShapeType="1" noTextEdit="1"/>
              </p:cNvSpPr>
              <p:nvPr/>
            </p:nvSpPr>
            <p:spPr>
              <a:xfrm>
                <a:off x="3769470" y="3644437"/>
                <a:ext cx="1616812" cy="11254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DE2768-BB87-BD03-3165-4E021DEB3578}"/>
                  </a:ext>
                </a:extLst>
              </p:cNvPr>
              <p:cNvSpPr txBox="1"/>
              <p:nvPr/>
            </p:nvSpPr>
            <p:spPr>
              <a:xfrm>
                <a:off x="1266012" y="3508019"/>
                <a:ext cx="1616812" cy="131722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𝑓𝑁</m:t>
                          </m:r>
                        </m:e>
                      </m:rad>
                    </m:oMath>
                  </m:oMathPara>
                </a14:m>
                <a:endParaRPr lang="en-US" sz="2400" dirty="0"/>
              </a:p>
            </p:txBody>
          </p:sp>
        </mc:Choice>
        <mc:Fallback xmlns="">
          <p:sp>
            <p:nvSpPr>
              <p:cNvPr id="11" name="TextBox 10">
                <a:extLst>
                  <a:ext uri="{FF2B5EF4-FFF2-40B4-BE49-F238E27FC236}">
                    <a16:creationId xmlns:a16="http://schemas.microsoft.com/office/drawing/2014/main" id="{BCDE2768-BB87-BD03-3165-4E021DEB3578}"/>
                  </a:ext>
                </a:extLst>
              </p:cNvPr>
              <p:cNvSpPr txBox="1">
                <a:spLocks noRot="1" noChangeAspect="1" noMove="1" noResize="1" noEditPoints="1" noAdjustHandles="1" noChangeArrowheads="1" noChangeShapeType="1" noTextEdit="1"/>
              </p:cNvSpPr>
              <p:nvPr/>
            </p:nvSpPr>
            <p:spPr>
              <a:xfrm>
                <a:off x="1266012" y="3508019"/>
                <a:ext cx="1616812" cy="1317220"/>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3D36151-FB46-6713-1BE8-2B08D8633FA6}"/>
              </a:ext>
            </a:extLst>
          </p:cNvPr>
          <p:cNvCxnSpPr/>
          <p:nvPr/>
        </p:nvCxnSpPr>
        <p:spPr>
          <a:xfrm>
            <a:off x="2882824" y="3962406"/>
            <a:ext cx="8866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0D0891-722B-7C8C-C968-76D222E52BAE}"/>
              </a:ext>
            </a:extLst>
          </p:cNvPr>
          <p:cNvCxnSpPr/>
          <p:nvPr/>
        </p:nvCxnSpPr>
        <p:spPr>
          <a:xfrm>
            <a:off x="2882824" y="4489944"/>
            <a:ext cx="8866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FC5B42C-29DE-8B0D-2E65-291352D129B8}"/>
              </a:ext>
            </a:extLst>
          </p:cNvPr>
          <p:cNvCxnSpPr/>
          <p:nvPr/>
        </p:nvCxnSpPr>
        <p:spPr>
          <a:xfrm>
            <a:off x="5386282" y="4220313"/>
            <a:ext cx="15527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ight Brace 15">
            <a:extLst>
              <a:ext uri="{FF2B5EF4-FFF2-40B4-BE49-F238E27FC236}">
                <a16:creationId xmlns:a16="http://schemas.microsoft.com/office/drawing/2014/main" id="{7EAA3F98-AE22-C1DD-B875-EEE876670110}"/>
              </a:ext>
            </a:extLst>
          </p:cNvPr>
          <p:cNvSpPr/>
          <p:nvPr/>
        </p:nvSpPr>
        <p:spPr>
          <a:xfrm rot="5400000">
            <a:off x="4380965" y="-675934"/>
            <a:ext cx="430565" cy="7737764"/>
          </a:xfrm>
          <a:prstGeom prst="rightBrace">
            <a:avLst>
              <a:gd name="adj1" fmla="val 153132"/>
              <a:gd name="adj2" fmla="val 4982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Cloud Callout 16">
                <a:extLst>
                  <a:ext uri="{FF2B5EF4-FFF2-40B4-BE49-F238E27FC236}">
                    <a16:creationId xmlns:a16="http://schemas.microsoft.com/office/drawing/2014/main" id="{2A7A3E32-2890-7CF3-CAD3-E82D2A1BD0FC}"/>
                  </a:ext>
                </a:extLst>
              </p:cNvPr>
              <p:cNvSpPr/>
              <p:nvPr/>
            </p:nvSpPr>
            <p:spPr>
              <a:xfrm>
                <a:off x="6234545" y="563353"/>
                <a:ext cx="5957455" cy="1760859"/>
              </a:xfrm>
              <a:prstGeom prst="cloudCallout">
                <a:avLst>
                  <a:gd name="adj1" fmla="val 26452"/>
                  <a:gd name="adj2" fmla="val 1354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300" dirty="0">
                    <a:latin typeface="PT Serif" panose="020A0603040505020204" pitchFamily="18" charset="77"/>
                  </a:rPr>
                  <a:t>Degree ( </a:t>
                </a:r>
                <a14:m>
                  <m:oMath xmlns:m="http://schemas.openxmlformats.org/officeDocument/2006/math">
                    <m:r>
                      <a:rPr lang="en-US" sz="2300" b="0" i="1" smtClean="0">
                        <a:latin typeface="Cambria Math" panose="02040503050406030204" pitchFamily="18" charset="0"/>
                      </a:rPr>
                      <m:t>h</m:t>
                    </m:r>
                    <m:r>
                      <a:rPr lang="en-US" sz="2300" b="0" i="1" smtClean="0">
                        <a:latin typeface="Cambria Math" panose="02040503050406030204" pitchFamily="18" charset="0"/>
                      </a:rPr>
                      <m:t> </m:t>
                    </m:r>
                    <m:r>
                      <a:rPr lang="en-US" sz="2300" b="0" i="1" smtClean="0">
                        <a:latin typeface="Cambria Math" panose="02040503050406030204" pitchFamily="18" charset="0"/>
                      </a:rPr>
                      <m:t>)=</m:t>
                    </m:r>
                    <m:r>
                      <a:rPr lang="en-US" sz="2300" b="0" i="1" smtClean="0">
                        <a:latin typeface="Cambria Math" panose="02040503050406030204" pitchFamily="18" charset="0"/>
                      </a:rPr>
                      <m:t>𝑓</m:t>
                    </m:r>
                  </m:oMath>
                </a14:m>
                <a:endParaRPr lang="en-US" sz="2300" b="0" dirty="0">
                  <a:latin typeface="PT Serif" panose="020A0603040505020204" pitchFamily="18" charset="77"/>
                </a:endParaRPr>
              </a:p>
              <a:p>
                <a:pPr marL="342900" indent="-342900" algn="ctr">
                  <a:buFont typeface="Arial" panose="020B0604020202020204" pitchFamily="34" charset="0"/>
                  <a:buChar char="•"/>
                </a:pPr>
                <a14:m>
                  <m:oMath xmlns:m="http://schemas.openxmlformats.org/officeDocument/2006/math">
                    <m:r>
                      <a:rPr lang="en-US" sz="2300" b="0" i="1" smtClean="0">
                        <a:latin typeface="Cambria Math" panose="02040503050406030204" pitchFamily="18" charset="0"/>
                      </a:rPr>
                      <m:t>𝑅</m:t>
                    </m:r>
                  </m:oMath>
                </a14:m>
                <a:r>
                  <a:rPr lang="en-US" sz="2300" dirty="0">
                    <a:latin typeface="PT Serif" panose="020A0603040505020204" pitchFamily="18" charset="77"/>
                  </a:rPr>
                  <a:t> is “good” </a:t>
                </a:r>
                <a14:m>
                  <m:oMath xmlns:m="http://schemas.openxmlformats.org/officeDocument/2006/math">
                    <m:r>
                      <a:rPr lang="en-US" sz="2300" i="1" smtClean="0">
                        <a:latin typeface="Cambria Math" panose="02040503050406030204" pitchFamily="18" charset="0"/>
                        <a:ea typeface="Cambria Math" panose="02040503050406030204" pitchFamily="18" charset="0"/>
                      </a:rPr>
                      <m:t>⇒</m:t>
                    </m:r>
                  </m:oMath>
                </a14:m>
                <a:endParaRPr lang="en-US" sz="2300" dirty="0">
                  <a:latin typeface="PT Serif" panose="020A0603040505020204" pitchFamily="18" charset="77"/>
                </a:endParaRPr>
              </a:p>
              <a:p>
                <a:pPr algn="ctr"/>
                <a:r>
                  <a:rPr lang="en-US" sz="2300" dirty="0">
                    <a:latin typeface="PT Serif" panose="020A0603040505020204" pitchFamily="18" charset="77"/>
                  </a:rPr>
                  <a:t> </a:t>
                </a:r>
                <a14:m>
                  <m:oMath xmlns:m="http://schemas.openxmlformats.org/officeDocument/2006/math">
                    <m:r>
                      <a:rPr lang="en-US" sz="2300" b="0" i="1" smtClean="0">
                        <a:latin typeface="Cambria Math" panose="02040503050406030204" pitchFamily="18" charset="0"/>
                      </a:rPr>
                      <m:t>≥</m:t>
                    </m:r>
                    <m:r>
                      <a:rPr lang="en-US" sz="2300" b="0" i="1" smtClean="0">
                        <a:latin typeface="Cambria Math" panose="02040503050406030204" pitchFamily="18" charset="0"/>
                      </a:rPr>
                      <m:t>𝐶</m:t>
                    </m:r>
                  </m:oMath>
                </a14:m>
                <a:r>
                  <a:rPr lang="en-US" sz="2300" dirty="0">
                    <a:latin typeface="PT Serif" panose="020A0603040505020204" pitchFamily="18" charset="77"/>
                  </a:rPr>
                  <a:t> evaluations are correct</a:t>
                </a:r>
              </a:p>
            </p:txBody>
          </p:sp>
        </mc:Choice>
        <mc:Fallback>
          <p:sp>
            <p:nvSpPr>
              <p:cNvPr id="17" name="Cloud Callout 16">
                <a:extLst>
                  <a:ext uri="{FF2B5EF4-FFF2-40B4-BE49-F238E27FC236}">
                    <a16:creationId xmlns:a16="http://schemas.microsoft.com/office/drawing/2014/main" id="{2A7A3E32-2890-7CF3-CAD3-E82D2A1BD0FC}"/>
                  </a:ext>
                </a:extLst>
              </p:cNvPr>
              <p:cNvSpPr>
                <a:spLocks noRot="1" noChangeAspect="1" noMove="1" noResize="1" noEditPoints="1" noAdjustHandles="1" noChangeArrowheads="1" noChangeShapeType="1" noTextEdit="1"/>
              </p:cNvSpPr>
              <p:nvPr/>
            </p:nvSpPr>
            <p:spPr>
              <a:xfrm>
                <a:off x="6234545" y="563353"/>
                <a:ext cx="5957455" cy="1760859"/>
              </a:xfrm>
              <a:prstGeom prst="cloudCallout">
                <a:avLst>
                  <a:gd name="adj1" fmla="val 26452"/>
                  <a:gd name="adj2" fmla="val 135404"/>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161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11" grpId="0"/>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4887-8FBA-8A84-CA41-5D65942D2681}"/>
              </a:ext>
            </a:extLst>
          </p:cNvPr>
          <p:cNvSpPr>
            <a:spLocks noGrp="1"/>
          </p:cNvSpPr>
          <p:nvPr>
            <p:ph type="title"/>
          </p:nvPr>
        </p:nvSpPr>
        <p:spPr>
          <a:xfrm>
            <a:off x="297871" y="94960"/>
            <a:ext cx="11425205" cy="1325563"/>
          </a:xfrm>
        </p:spPr>
        <p:txBody>
          <a:bodyPr/>
          <a:lstStyle/>
          <a:p>
            <a:r>
              <a:rPr lang="en-US" dirty="0">
                <a:latin typeface="PT Serif" panose="020A0603040505020204" pitchFamily="18" charset="77"/>
              </a:rPr>
              <a:t>Tracing Imperfect boxes: Tracing Security</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C2BD549-679B-1A7E-903A-0026BBC18A81}"/>
                  </a:ext>
                </a:extLst>
              </p:cNvPr>
              <p:cNvSpPr/>
              <p:nvPr/>
            </p:nvSpPr>
            <p:spPr>
              <a:xfrm>
                <a:off x="383399" y="1476582"/>
                <a:ext cx="11425204" cy="390483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sz="22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200" b="0" i="0" smtClean="0">
                        <a:solidFill>
                          <a:schemeClr val="accent1">
                            <a:lumMod val="50000"/>
                          </a:schemeClr>
                        </a:solidFill>
                        <a:latin typeface="Cambria Math" panose="02040503050406030204" pitchFamily="18" charset="0"/>
                      </a:rPr>
                      <m:t>𝒜</m:t>
                    </m:r>
                  </m:oMath>
                </a14:m>
                <a:r>
                  <a:rPr lang="en-US" sz="2200" dirty="0">
                    <a:solidFill>
                      <a:schemeClr val="accent1">
                        <a:lumMod val="50000"/>
                      </a:schemeClr>
                    </a:solidFill>
                    <a:latin typeface="PT Serif" panose="020A0603040505020204" pitchFamily="18" charset="77"/>
                  </a:rPr>
                  <a:t>, for every </a:t>
                </a:r>
                <a14:m>
                  <m:oMath xmlns:m="http://schemas.openxmlformats.org/officeDocument/2006/math">
                    <m:r>
                      <a:rPr lang="en-US" sz="2200" b="0" i="1" smtClean="0">
                        <a:solidFill>
                          <a:schemeClr val="accent1">
                            <a:lumMod val="50000"/>
                          </a:schemeClr>
                        </a:solidFill>
                        <a:latin typeface="Cambria Math" panose="02040503050406030204" pitchFamily="18" charset="0"/>
                      </a:rPr>
                      <m:t>𝜆</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𝑓</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𝑁</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𝐶</m:t>
                    </m:r>
                    <m:r>
                      <a:rPr lang="en-US" sz="2200" b="0" i="1" smtClean="0">
                        <a:solidFill>
                          <a:schemeClr val="accent1">
                            <a:lumMod val="50000"/>
                          </a:schemeClr>
                        </a:solidFill>
                        <a:latin typeface="Cambria Math" panose="02040503050406030204" pitchFamily="18" charset="0"/>
                      </a:rPr>
                      <m:t>∈</m:t>
                    </m:r>
                    <m:r>
                      <a:rPr lang="en-US" sz="2200" b="0" i="1" smtClean="0">
                        <a:solidFill>
                          <a:schemeClr val="accent1">
                            <a:lumMod val="50000"/>
                          </a:schemeClr>
                        </a:solidFill>
                        <a:latin typeface="Cambria Math" panose="02040503050406030204" pitchFamily="18" charset="0"/>
                      </a:rPr>
                      <m:t>ℕ</m:t>
                    </m:r>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
                      <a:rPr lang="en-US" sz="2200" b="0" i="1" smtClean="0">
                        <a:solidFill>
                          <a:schemeClr val="accent1">
                            <a:lumMod val="50000"/>
                          </a:schemeClr>
                        </a:solidFill>
                        <a:latin typeface="Cambria Math" panose="02040503050406030204" pitchFamily="18" charset="0"/>
                      </a:rPr>
                      <m:t>𝜖</m:t>
                    </m:r>
                    <m:r>
                      <a:rPr lang="en-US" sz="2200" b="0" i="1" smtClean="0">
                        <a:solidFill>
                          <a:schemeClr val="accent1">
                            <a:lumMod val="50000"/>
                          </a:schemeClr>
                        </a:solidFill>
                        <a:latin typeface="Cambria Math" panose="02040503050406030204" pitchFamily="18" charset="0"/>
                      </a:rPr>
                      <m:t>&gt;</m:t>
                    </m:r>
                    <m:func>
                      <m:funcPr>
                        <m:ctrlPr>
                          <a:rPr lang="en-US" sz="2200" b="0" i="1" smtClean="0">
                            <a:solidFill>
                              <a:schemeClr val="accent1">
                                <a:lumMod val="50000"/>
                              </a:schemeClr>
                            </a:solidFill>
                            <a:latin typeface="Cambria Math" panose="02040503050406030204" pitchFamily="18" charset="0"/>
                          </a:rPr>
                        </m:ctrlPr>
                      </m:funcPr>
                      <m:fName>
                        <m:r>
                          <m:rPr>
                            <m:sty m:val="p"/>
                          </m:rPr>
                          <a:rPr lang="en-US" sz="2200" b="0" i="0" smtClean="0">
                            <a:solidFill>
                              <a:schemeClr val="accent1">
                                <a:lumMod val="50000"/>
                              </a:schemeClr>
                            </a:solidFill>
                            <a:latin typeface="Cambria Math" panose="02040503050406030204" pitchFamily="18" charset="0"/>
                          </a:rPr>
                          <m:t>max</m:t>
                        </m:r>
                      </m:fName>
                      <m:e>
                        <m:r>
                          <a:rPr lang="en-US" sz="2200" b="0" i="1" smtClean="0">
                            <a:solidFill>
                              <a:schemeClr val="accent1">
                                <a:lumMod val="50000"/>
                              </a:schemeClr>
                            </a:solidFill>
                            <a:latin typeface="Cambria Math" panose="02040503050406030204" pitchFamily="18" charset="0"/>
                          </a:rPr>
                          <m:t>( </m:t>
                        </m:r>
                        <m:rad>
                          <m:radPr>
                            <m:degHide m:val="on"/>
                            <m:ctrlPr>
                              <a:rPr lang="en-US" sz="2200" i="1">
                                <a:solidFill>
                                  <a:schemeClr val="accent1">
                                    <a:lumMod val="50000"/>
                                  </a:schemeClr>
                                </a:solidFill>
                                <a:latin typeface="Cambria Math" panose="02040503050406030204" pitchFamily="18" charset="0"/>
                              </a:rPr>
                            </m:ctrlPr>
                          </m:radPr>
                          <m:deg/>
                          <m:e>
                            <m:f>
                              <m:fPr>
                                <m:ctrlPr>
                                  <a:rPr lang="en-US" sz="2200" i="1">
                                    <a:solidFill>
                                      <a:schemeClr val="accent1">
                                        <a:lumMod val="50000"/>
                                      </a:schemeClr>
                                    </a:solidFill>
                                    <a:latin typeface="Cambria Math" panose="02040503050406030204" pitchFamily="18" charset="0"/>
                                  </a:rPr>
                                </m:ctrlPr>
                              </m:fPr>
                              <m:num>
                                <m:r>
                                  <a:rPr lang="en-US" sz="2200" i="1">
                                    <a:solidFill>
                                      <a:schemeClr val="accent1">
                                        <a:lumMod val="50000"/>
                                      </a:schemeClr>
                                    </a:solidFill>
                                    <a:latin typeface="Cambria Math" panose="02040503050406030204" pitchFamily="18" charset="0"/>
                                  </a:rPr>
                                  <m:t>2</m:t>
                                </m:r>
                                <m:r>
                                  <a:rPr lang="en-US" sz="2200" i="1">
                                    <a:solidFill>
                                      <a:schemeClr val="accent1">
                                        <a:lumMod val="50000"/>
                                      </a:schemeClr>
                                    </a:solidFill>
                                    <a:latin typeface="Cambria Math" panose="02040503050406030204" pitchFamily="18" charset="0"/>
                                  </a:rPr>
                                  <m:t>𝐶</m:t>
                                </m:r>
                              </m:num>
                              <m:den>
                                <m:r>
                                  <a:rPr lang="en-US" sz="2200" i="1">
                                    <a:solidFill>
                                      <a:schemeClr val="accent1">
                                        <a:lumMod val="50000"/>
                                      </a:schemeClr>
                                    </a:solidFill>
                                    <a:latin typeface="Cambria Math" panose="02040503050406030204" pitchFamily="18" charset="0"/>
                                  </a:rPr>
                                  <m:t>𝑁</m:t>
                                </m:r>
                              </m:den>
                            </m:f>
                          </m:e>
                        </m:rad>
                        <m:r>
                          <a:rPr lang="en-US" sz="2200" b="0" i="1" smtClean="0">
                            <a:solidFill>
                              <a:schemeClr val="accent1">
                                <a:lumMod val="50000"/>
                              </a:schemeClr>
                            </a:solidFill>
                            <a:latin typeface="Cambria Math" panose="02040503050406030204" pitchFamily="18" charset="0"/>
                          </a:rPr>
                          <m:t>  ,  </m:t>
                        </m:r>
                        <m:rad>
                          <m:radPr>
                            <m:degHide m:val="on"/>
                            <m:ctrlPr>
                              <a:rPr lang="en-US" sz="2200" b="0" i="1" smtClean="0">
                                <a:solidFill>
                                  <a:schemeClr val="accent1">
                                    <a:lumMod val="50000"/>
                                  </a:schemeClr>
                                </a:solidFill>
                                <a:latin typeface="Cambria Math" panose="02040503050406030204" pitchFamily="18" charset="0"/>
                              </a:rPr>
                            </m:ctrlPr>
                          </m:radPr>
                          <m:deg/>
                          <m:e>
                            <m:f>
                              <m:fPr>
                                <m:ctrlPr>
                                  <a:rPr lang="en-US" sz="2200" b="0" i="1" smtClean="0">
                                    <a:solidFill>
                                      <a:schemeClr val="accent1">
                                        <a:lumMod val="50000"/>
                                      </a:schemeClr>
                                    </a:solidFill>
                                    <a:latin typeface="Cambria Math" panose="02040503050406030204" pitchFamily="18" charset="0"/>
                                  </a:rPr>
                                </m:ctrlPr>
                              </m:fPr>
                              <m:num>
                                <m:r>
                                  <a:rPr lang="en-US" sz="2200" b="0" i="1" smtClean="0">
                                    <a:solidFill>
                                      <a:schemeClr val="accent1">
                                        <a:lumMod val="50000"/>
                                      </a:schemeClr>
                                    </a:solidFill>
                                    <a:latin typeface="Cambria Math" panose="02040503050406030204" pitchFamily="18" charset="0"/>
                                  </a:rPr>
                                  <m:t>2</m:t>
                                </m:r>
                                <m:d>
                                  <m:dPr>
                                    <m:ctrlPr>
                                      <a:rPr lang="en-US" sz="2200" b="0" i="1" smtClean="0">
                                        <a:solidFill>
                                          <a:schemeClr val="accent1">
                                            <a:lumMod val="50000"/>
                                          </a:schemeClr>
                                        </a:solidFill>
                                        <a:latin typeface="Cambria Math" panose="02040503050406030204" pitchFamily="18" charset="0"/>
                                      </a:rPr>
                                    </m:ctrlPr>
                                  </m:dPr>
                                  <m:e>
                                    <m:r>
                                      <a:rPr lang="en-US" sz="2200" b="0" i="1" smtClean="0">
                                        <a:solidFill>
                                          <a:schemeClr val="accent1">
                                            <a:lumMod val="50000"/>
                                          </a:schemeClr>
                                        </a:solidFill>
                                        <a:latin typeface="Cambria Math" panose="02040503050406030204" pitchFamily="18" charset="0"/>
                                      </a:rPr>
                                      <m:t>𝑁</m:t>
                                    </m:r>
                                    <m:r>
                                      <a:rPr lang="en-US" sz="2200" b="0" i="1" smtClean="0">
                                        <a:solidFill>
                                          <a:schemeClr val="accent1">
                                            <a:lumMod val="50000"/>
                                          </a:schemeClr>
                                        </a:solidFill>
                                        <a:latin typeface="Cambria Math" panose="02040503050406030204" pitchFamily="18" charset="0"/>
                                      </a:rPr>
                                      <m:t>+</m:t>
                                    </m:r>
                                    <m:r>
                                      <a:rPr lang="en-US" sz="2200" b="0" i="1" smtClean="0">
                                        <a:solidFill>
                                          <a:schemeClr val="accent1">
                                            <a:lumMod val="50000"/>
                                          </a:schemeClr>
                                        </a:solidFill>
                                        <a:latin typeface="Cambria Math" panose="02040503050406030204" pitchFamily="18" charset="0"/>
                                      </a:rPr>
                                      <m:t>𝑓</m:t>
                                    </m:r>
                                    <m:r>
                                      <a:rPr lang="en-US" sz="2200" b="0" i="1" smtClean="0">
                                        <a:solidFill>
                                          <a:schemeClr val="accent1">
                                            <a:lumMod val="50000"/>
                                          </a:schemeClr>
                                        </a:solidFill>
                                        <a:latin typeface="Cambria Math" panose="02040503050406030204" pitchFamily="18" charset="0"/>
                                      </a:rPr>
                                      <m:t>+</m:t>
                                    </m:r>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𝑡</m:t>
                                        </m:r>
                                      </m:e>
                                      <m:sup>
                                        <m:r>
                                          <a:rPr lang="en-US" sz="2200" b="0" i="1" smtClean="0">
                                            <a:solidFill>
                                              <a:schemeClr val="accent1">
                                                <a:lumMod val="50000"/>
                                              </a:schemeClr>
                                            </a:solidFill>
                                            <a:latin typeface="Cambria Math" panose="02040503050406030204" pitchFamily="18" charset="0"/>
                                          </a:rPr>
                                          <m:t>2</m:t>
                                        </m:r>
                                      </m:sup>
                                    </m:sSup>
                                  </m:e>
                                </m:d>
                              </m:num>
                              <m:den>
                                <m:r>
                                  <a:rPr lang="en-US" sz="2200" b="0" i="1" smtClean="0">
                                    <a:solidFill>
                                      <a:schemeClr val="accent1">
                                        <a:lumMod val="50000"/>
                                      </a:schemeClr>
                                    </a:solidFill>
                                    <a:latin typeface="Cambria Math" panose="02040503050406030204" pitchFamily="18" charset="0"/>
                                  </a:rPr>
                                  <m:t>𝑝</m:t>
                                </m:r>
                              </m:den>
                            </m:f>
                          </m:e>
                        </m:rad>
                        <m:r>
                          <a:rPr lang="en-US" sz="2200" b="0" i="1" smtClean="0">
                            <a:solidFill>
                              <a:schemeClr val="accent1">
                                <a:lumMod val="50000"/>
                              </a:schemeClr>
                            </a:solidFill>
                            <a:latin typeface="Cambria Math" panose="02040503050406030204" pitchFamily="18" charset="0"/>
                          </a:rPr>
                          <m:t> )</m:t>
                        </m:r>
                      </m:e>
                    </m:func>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
                      <a:rPr lang="en-US" sz="2200" b="0" i="1" smtClean="0">
                        <a:solidFill>
                          <a:schemeClr val="accent1">
                            <a:lumMod val="50000"/>
                          </a:schemeClr>
                        </a:solidFill>
                        <a:latin typeface="Cambria Math" panose="02040503050406030204" pitchFamily="18" charset="0"/>
                      </a:rPr>
                      <m:t>𝐶</m:t>
                    </m:r>
                    <m:r>
                      <a:rPr lang="en-US" sz="2200" b="0" i="1" smtClean="0">
                        <a:solidFill>
                          <a:schemeClr val="accent1">
                            <a:lumMod val="50000"/>
                          </a:schemeClr>
                        </a:solidFill>
                        <a:latin typeface="Cambria Math" panose="02040503050406030204" pitchFamily="18" charset="0"/>
                      </a:rPr>
                      <m:t>≥</m:t>
                    </m:r>
                    <m:rad>
                      <m:radPr>
                        <m:degHide m:val="on"/>
                        <m:ctrlPr>
                          <a:rPr lang="en-US" sz="2200" b="0" i="1" smtClean="0">
                            <a:solidFill>
                              <a:schemeClr val="accent1">
                                <a:lumMod val="50000"/>
                              </a:schemeClr>
                            </a:solidFill>
                            <a:latin typeface="Cambria Math" panose="02040503050406030204" pitchFamily="18" charset="0"/>
                          </a:rPr>
                        </m:ctrlPr>
                      </m:radPr>
                      <m:deg/>
                      <m:e>
                        <m:r>
                          <a:rPr lang="en-US" sz="2200" b="0" i="1" smtClean="0">
                            <a:solidFill>
                              <a:schemeClr val="accent1">
                                <a:lumMod val="50000"/>
                              </a:schemeClr>
                            </a:solidFill>
                            <a:latin typeface="Cambria Math" panose="02040503050406030204" pitchFamily="18" charset="0"/>
                          </a:rPr>
                          <m:t>𝑓𝑁</m:t>
                        </m:r>
                      </m:e>
                    </m:rad>
                  </m:oMath>
                </a14:m>
                <a:r>
                  <a:rPr lang="en-US" sz="2200" dirty="0">
                    <a:solidFill>
                      <a:schemeClr val="accent1">
                        <a:lumMod val="50000"/>
                      </a:schemeClr>
                    </a:solidFill>
                    <a:latin typeface="PT Serif" panose="020A0603040505020204" pitchFamily="18" charset="77"/>
                  </a:rPr>
                  <a:t>, it holds</a:t>
                </a:r>
                <a:r>
                  <a:rPr lang="en-US" sz="2200" b="0" dirty="0">
                    <a:solidFill>
                      <a:schemeClr val="accent1">
                        <a:lumMod val="50000"/>
                      </a:schemeClr>
                    </a:solidFill>
                    <a:latin typeface="PT Serif" panose="020A0603040505020204" pitchFamily="18" charset="77"/>
                  </a:rPr>
                  <a:t> that</a:t>
                </a:r>
              </a:p>
              <a:p>
                <a:pPr algn="ctr">
                  <a:lnSpc>
                    <a:spcPct val="140000"/>
                  </a:lnSpc>
                </a:pPr>
                <a14:m>
                  <m:oMath xmlns:m="http://schemas.openxmlformats.org/officeDocument/2006/math">
                    <m:sSubSup>
                      <m:sSubSupPr>
                        <m:ctrlPr>
                          <a:rPr lang="en-US" sz="2300" i="1">
                            <a:solidFill>
                              <a:schemeClr val="accent1">
                                <a:lumMod val="50000"/>
                              </a:schemeClr>
                            </a:solidFill>
                            <a:latin typeface="Cambria Math" panose="02040503050406030204" pitchFamily="18" charset="0"/>
                          </a:rPr>
                        </m:ctrlPr>
                      </m:sSubSupPr>
                      <m:e>
                        <m:r>
                          <a:rPr lang="en-US" sz="2300" b="0" i="1" smtClean="0">
                            <a:solidFill>
                              <a:schemeClr val="accent1">
                                <a:lumMod val="50000"/>
                              </a:schemeClr>
                            </a:solidFill>
                            <a:latin typeface="Cambria Math" panose="02040503050406030204" pitchFamily="18" charset="0"/>
                          </a:rPr>
                          <m:t>  </m:t>
                        </m:r>
                        <m:r>
                          <a:rPr lang="en-US" sz="2300" i="1">
                            <a:solidFill>
                              <a:schemeClr val="accent1">
                                <a:lumMod val="50000"/>
                              </a:schemeClr>
                            </a:solidFill>
                            <a:latin typeface="Cambria Math" panose="02040503050406030204" pitchFamily="18" charset="0"/>
                          </a:rPr>
                          <m:t>𝐴𝑑𝑣</m:t>
                        </m:r>
                      </m:e>
                      <m:sub>
                        <m:r>
                          <m:rPr>
                            <m:sty m:val="p"/>
                          </m:rPr>
                          <a:rPr lang="en-US" sz="2300" b="0" i="0" smtClean="0">
                            <a:solidFill>
                              <a:schemeClr val="accent1">
                                <a:lumMod val="50000"/>
                              </a:schemeClr>
                            </a:solidFill>
                            <a:latin typeface="Cambria Math" panose="02040503050406030204" pitchFamily="18" charset="0"/>
                          </a:rPr>
                          <m:t>TS</m:t>
                        </m:r>
                        <m:r>
                          <a:rPr lang="en-US" sz="2300" b="0" i="0"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𝜖</m:t>
                        </m:r>
                      </m:sub>
                      <m:sup>
                        <m:r>
                          <a:rPr lang="en-US" sz="2300" i="1" smtClean="0">
                            <a:solidFill>
                              <a:schemeClr val="accent1">
                                <a:lumMod val="50000"/>
                              </a:schemeClr>
                            </a:solidFill>
                            <a:latin typeface="Cambria Math" panose="02040503050406030204" pitchFamily="18" charset="0"/>
                          </a:rPr>
                          <m:t>𝑡</m:t>
                        </m:r>
                        <m:r>
                          <a:rPr lang="en-US" sz="2300" b="0" i="1" smtClean="0">
                            <a:solidFill>
                              <a:schemeClr val="accent1">
                                <a:lumMod val="50000"/>
                              </a:schemeClr>
                            </a:solidFill>
                            <a:latin typeface="Cambria Math" panose="02040503050406030204" pitchFamily="18" charset="0"/>
                          </a:rPr>
                          <m:t>𝑟𝑎𝑐</m:t>
                        </m:r>
                      </m:sup>
                    </m:sSubSup>
                    <m:d>
                      <m:dPr>
                        <m:ctrlPr>
                          <a:rPr lang="en-US" sz="2300" b="0" i="1" smtClean="0">
                            <a:solidFill>
                              <a:schemeClr val="accent1">
                                <a:lumMod val="50000"/>
                              </a:schemeClr>
                            </a:solidFill>
                            <a:latin typeface="Cambria Math" panose="02040503050406030204" pitchFamily="18" charset="0"/>
                          </a:rPr>
                        </m:ctrlPr>
                      </m:dPr>
                      <m:e>
                        <m:r>
                          <a:rPr lang="en-US" sz="2300" i="0">
                            <a:solidFill>
                              <a:schemeClr val="accent1">
                                <a:lumMod val="50000"/>
                              </a:schemeClr>
                            </a:solidFill>
                            <a:latin typeface="Cambria Math" panose="02040503050406030204" pitchFamily="18" charset="0"/>
                          </a:rPr>
                          <m:t>𝒜</m:t>
                        </m:r>
                      </m:e>
                    </m:d>
                    <m:r>
                      <a:rPr lang="en-US" sz="2300" b="0" i="1" smtClean="0">
                        <a:solidFill>
                          <a:schemeClr val="accent1">
                            <a:lumMod val="50000"/>
                          </a:schemeClr>
                        </a:solidFill>
                        <a:latin typeface="Cambria Math" panose="02040503050406030204" pitchFamily="18" charset="0"/>
                      </a:rPr>
                      <m:t> </m:t>
                    </m:r>
                    <m:r>
                      <a:rPr lang="en-US" sz="2300" i="0">
                        <a:solidFill>
                          <a:schemeClr val="accent1">
                            <a:lumMod val="50000"/>
                          </a:schemeClr>
                        </a:solidFill>
                        <a:latin typeface="Cambria Math" panose="02040503050406030204" pitchFamily="18" charset="0"/>
                      </a:rPr>
                      <m:t>≤</m:t>
                    </m:r>
                    <m:r>
                      <a:rPr lang="en-US" sz="2300" b="0" i="0" smtClean="0">
                        <a:solidFill>
                          <a:schemeClr val="accent1">
                            <a:lumMod val="50000"/>
                          </a:schemeClr>
                        </a:solidFill>
                        <a:latin typeface="Cambria Math" panose="02040503050406030204" pitchFamily="18" charset="0"/>
                      </a:rPr>
                      <m:t> </m:t>
                    </m:r>
                    <m:sSup>
                      <m:sSupPr>
                        <m:ctrlPr>
                          <a:rPr lang="en-US" sz="2300" b="0" i="1" smtClean="0">
                            <a:solidFill>
                              <a:schemeClr val="accent1">
                                <a:lumMod val="50000"/>
                              </a:schemeClr>
                            </a:solidFill>
                            <a:latin typeface="Cambria Math" panose="02040503050406030204" pitchFamily="18" charset="0"/>
                          </a:rPr>
                        </m:ctrlPr>
                      </m:sSupPr>
                      <m:e>
                        <m:r>
                          <m:rPr>
                            <m:sty m:val="p"/>
                          </m:rPr>
                          <a:rPr lang="en-US" sz="2300" b="0" i="0" smtClean="0">
                            <a:solidFill>
                              <a:schemeClr val="accent1">
                                <a:lumMod val="50000"/>
                              </a:schemeClr>
                            </a:solidFill>
                            <a:latin typeface="Cambria Math" panose="02040503050406030204" pitchFamily="18" charset="0"/>
                          </a:rPr>
                          <m:t>e</m:t>
                        </m:r>
                      </m:e>
                      <m:sup>
                        <m:r>
                          <a:rPr lang="en-US" sz="2300" b="0" i="0" smtClean="0">
                            <a:solidFill>
                              <a:schemeClr val="accent1">
                                <a:lumMod val="50000"/>
                              </a:schemeClr>
                            </a:solidFill>
                            <a:latin typeface="Cambria Math" panose="02040503050406030204" pitchFamily="18" charset="0"/>
                          </a:rPr>
                          <m:t>− </m:t>
                        </m:r>
                        <m:f>
                          <m:fPr>
                            <m:ctrlPr>
                              <a:rPr lang="en-US" sz="2300" b="0" i="1" smtClean="0">
                                <a:solidFill>
                                  <a:schemeClr val="accent1">
                                    <a:lumMod val="50000"/>
                                  </a:schemeClr>
                                </a:solidFill>
                                <a:latin typeface="Cambria Math" panose="02040503050406030204" pitchFamily="18" charset="0"/>
                              </a:rPr>
                            </m:ctrlPr>
                          </m:fPr>
                          <m:num>
                            <m:sSup>
                              <m:sSupPr>
                                <m:ctrlPr>
                                  <a:rPr lang="en-US" sz="2300" i="1">
                                    <a:solidFill>
                                      <a:schemeClr val="accent1">
                                        <a:lumMod val="50000"/>
                                      </a:schemeClr>
                                    </a:solidFill>
                                    <a:latin typeface="Cambria Math" panose="02040503050406030204" pitchFamily="18" charset="0"/>
                                  </a:rPr>
                                </m:ctrlPr>
                              </m:sSupPr>
                              <m:e>
                                <m:r>
                                  <a:rPr lang="en-US" sz="2300" i="1">
                                    <a:solidFill>
                                      <a:schemeClr val="accent1">
                                        <a:lumMod val="50000"/>
                                      </a:schemeClr>
                                    </a:solidFill>
                                    <a:latin typeface="Cambria Math" panose="02040503050406030204" pitchFamily="18" charset="0"/>
                                  </a:rPr>
                                  <m:t>𝜖</m:t>
                                </m:r>
                              </m:e>
                              <m:sup>
                                <m:r>
                                  <a:rPr lang="en-US" sz="2300">
                                    <a:solidFill>
                                      <a:schemeClr val="accent1">
                                        <a:lumMod val="50000"/>
                                      </a:schemeClr>
                                    </a:solidFill>
                                    <a:latin typeface="Cambria Math" panose="02040503050406030204" pitchFamily="18" charset="0"/>
                                  </a:rPr>
                                  <m:t>2</m:t>
                                </m:r>
                              </m:sup>
                            </m:sSup>
                            <m:r>
                              <m:rPr>
                                <m:sty m:val="p"/>
                              </m:rPr>
                              <a:rPr lang="en-US" sz="2300" b="0" i="0" smtClean="0">
                                <a:solidFill>
                                  <a:schemeClr val="accent1">
                                    <a:lumMod val="50000"/>
                                  </a:schemeClr>
                                </a:solidFill>
                                <a:latin typeface="Cambria Math" panose="02040503050406030204" pitchFamily="18" charset="0"/>
                              </a:rPr>
                              <m:t>N</m:t>
                            </m:r>
                          </m:num>
                          <m:den>
                            <m:r>
                              <a:rPr lang="en-US" sz="2300" b="0" i="0" smtClean="0">
                                <a:solidFill>
                                  <a:schemeClr val="accent1">
                                    <a:lumMod val="50000"/>
                                  </a:schemeClr>
                                </a:solidFill>
                                <a:latin typeface="Cambria Math" panose="02040503050406030204" pitchFamily="18" charset="0"/>
                              </a:rPr>
                              <m:t>2</m:t>
                            </m:r>
                          </m:den>
                        </m:f>
                        <m:r>
                          <a:rPr lang="en-US" sz="2300" b="0" i="1" smtClean="0">
                            <a:solidFill>
                              <a:schemeClr val="accent1">
                                <a:lumMod val="50000"/>
                              </a:schemeClr>
                            </a:solidFill>
                            <a:latin typeface="Cambria Math" panose="02040503050406030204" pitchFamily="18" charset="0"/>
                          </a:rPr>
                          <m:t>⋅</m:t>
                        </m:r>
                        <m:sSup>
                          <m:sSupPr>
                            <m:ctrlPr>
                              <a:rPr lang="en-US" sz="2300" b="0" i="1" smtClean="0">
                                <a:solidFill>
                                  <a:schemeClr val="accent1">
                                    <a:lumMod val="50000"/>
                                  </a:schemeClr>
                                </a:solidFill>
                                <a:latin typeface="Cambria Math" panose="02040503050406030204" pitchFamily="18" charset="0"/>
                              </a:rPr>
                            </m:ctrlPr>
                          </m:sSupPr>
                          <m:e>
                            <m:d>
                              <m:dPr>
                                <m:ctrlPr>
                                  <a:rPr lang="en-US" sz="2300" b="0" i="1" smtClean="0">
                                    <a:solidFill>
                                      <a:schemeClr val="accent1">
                                        <a:lumMod val="50000"/>
                                      </a:schemeClr>
                                    </a:solidFill>
                                    <a:latin typeface="Cambria Math" panose="02040503050406030204" pitchFamily="18" charset="0"/>
                                  </a:rPr>
                                </m:ctrlPr>
                              </m:dPr>
                              <m:e>
                                <m:r>
                                  <a:rPr lang="en-US" sz="2300" b="0" i="1" smtClean="0">
                                    <a:solidFill>
                                      <a:schemeClr val="accent1">
                                        <a:lumMod val="50000"/>
                                      </a:schemeClr>
                                    </a:solidFill>
                                    <a:latin typeface="Cambria Math" panose="02040503050406030204" pitchFamily="18" charset="0"/>
                                  </a:rPr>
                                  <m:t>1 −</m:t>
                                </m:r>
                                <m:f>
                                  <m:fPr>
                                    <m:ctrlPr>
                                      <a:rPr lang="en-US" sz="2300" b="0" i="1" smtClean="0">
                                        <a:solidFill>
                                          <a:schemeClr val="accent1">
                                            <a:lumMod val="50000"/>
                                          </a:schemeClr>
                                        </a:solidFill>
                                        <a:latin typeface="Cambria Math" panose="02040503050406030204" pitchFamily="18" charset="0"/>
                                      </a:rPr>
                                    </m:ctrlPr>
                                  </m:fPr>
                                  <m:num>
                                    <m:r>
                                      <a:rPr lang="en-US" sz="2300" b="0" i="1" smtClean="0">
                                        <a:solidFill>
                                          <a:schemeClr val="accent1">
                                            <a:lumMod val="50000"/>
                                          </a:schemeClr>
                                        </a:solidFill>
                                        <a:latin typeface="Cambria Math" panose="02040503050406030204" pitchFamily="18" charset="0"/>
                                      </a:rPr>
                                      <m:t>1</m:t>
                                    </m:r>
                                  </m:num>
                                  <m:den>
                                    <m:r>
                                      <a:rPr lang="en-US" sz="2300" b="0" i="1" smtClean="0">
                                        <a:solidFill>
                                          <a:schemeClr val="accent1">
                                            <a:lumMod val="50000"/>
                                          </a:schemeClr>
                                        </a:solidFill>
                                        <a:latin typeface="Cambria Math" panose="02040503050406030204" pitchFamily="18" charset="0"/>
                                      </a:rPr>
                                      <m:t>𝑟</m:t>
                                    </m:r>
                                  </m:den>
                                </m:f>
                              </m:e>
                            </m:d>
                          </m:e>
                          <m:sup>
                            <m:r>
                              <a:rPr lang="en-US" sz="2300" b="0" i="1" smtClean="0">
                                <a:solidFill>
                                  <a:schemeClr val="accent1">
                                    <a:lumMod val="50000"/>
                                  </a:schemeClr>
                                </a:solidFill>
                                <a:latin typeface="Cambria Math" panose="02040503050406030204" pitchFamily="18" charset="0"/>
                              </a:rPr>
                              <m:t>2</m:t>
                            </m:r>
                          </m:sup>
                        </m:sSup>
                      </m:sup>
                    </m:sSup>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m:t>
                    </m:r>
                    <m:f>
                      <m:fPr>
                        <m:ctrlPr>
                          <a:rPr lang="en-US" sz="2300" b="0" i="1" smtClean="0">
                            <a:solidFill>
                              <a:schemeClr val="accent1">
                                <a:lumMod val="50000"/>
                              </a:schemeClr>
                            </a:solidFill>
                            <a:latin typeface="Cambria Math" panose="02040503050406030204" pitchFamily="18" charset="0"/>
                          </a:rPr>
                        </m:ctrlPr>
                      </m:fPr>
                      <m:num>
                        <m:r>
                          <a:rPr lang="en-US" sz="2300" b="0" i="1" smtClean="0">
                            <a:solidFill>
                              <a:schemeClr val="accent1">
                                <a:lumMod val="50000"/>
                              </a:schemeClr>
                            </a:solidFill>
                            <a:latin typeface="Cambria Math" panose="02040503050406030204" pitchFamily="18" charset="0"/>
                          </a:rPr>
                          <m:t>𝑓𝑛</m:t>
                        </m:r>
                        <m:r>
                          <a:rPr lang="en-US" sz="2300" b="0" i="1" smtClean="0">
                            <a:solidFill>
                              <a:schemeClr val="accent1">
                                <a:lumMod val="50000"/>
                              </a:schemeClr>
                            </a:solidFill>
                            <a:latin typeface="Cambria Math" panose="02040503050406030204" pitchFamily="18" charset="0"/>
                          </a:rPr>
                          <m:t>𝜏</m:t>
                        </m:r>
                      </m:num>
                      <m:den>
                        <m:r>
                          <a:rPr lang="en-US" sz="2300" b="0" i="1" smtClean="0">
                            <a:solidFill>
                              <a:schemeClr val="accent1">
                                <a:lumMod val="50000"/>
                              </a:schemeClr>
                            </a:solidFill>
                            <a:latin typeface="Cambria Math" panose="02040503050406030204" pitchFamily="18" charset="0"/>
                          </a:rPr>
                          <m:t>𝑝</m:t>
                        </m:r>
                      </m:den>
                    </m:f>
                  </m:oMath>
                </a14:m>
                <a:r>
                  <a:rPr lang="en-US" sz="2300" baseline="30000" dirty="0">
                    <a:solidFill>
                      <a:schemeClr val="accent1">
                        <a:lumMod val="50000"/>
                      </a:schemeClr>
                    </a:solidFill>
                    <a:latin typeface="PT Serif" panose="020A0603040505020204" pitchFamily="18" charset="77"/>
                  </a:rPr>
                  <a:t> </a:t>
                </a:r>
              </a:p>
              <a:p>
                <a:pPr algn="ctr">
                  <a:lnSpc>
                    <a:spcPct val="140000"/>
                  </a:lnSpc>
                </a:pPr>
                <a:r>
                  <a:rPr lang="en-US" sz="2200" dirty="0">
                    <a:solidFill>
                      <a:schemeClr val="accent1">
                        <a:lumMod val="50000"/>
                      </a:schemeClr>
                    </a:solidFill>
                    <a:latin typeface="PT Serif" panose="020A0603040505020204" pitchFamily="18" charset="77"/>
                  </a:rPr>
                  <a:t>Where </a:t>
                </a:r>
                <a14:m>
                  <m:oMath xmlns:m="http://schemas.openxmlformats.org/officeDocument/2006/math">
                    <m:r>
                      <a:rPr lang="en-US" sz="2200" b="0" i="1" smtClean="0">
                        <a:solidFill>
                          <a:schemeClr val="accent1">
                            <a:lumMod val="50000"/>
                          </a:schemeClr>
                        </a:solidFill>
                        <a:latin typeface="Cambria Math" panose="02040503050406030204" pitchFamily="18" charset="0"/>
                      </a:rPr>
                      <m:t>𝑝</m:t>
                    </m:r>
                    <m:r>
                      <a:rPr lang="en-US" sz="2200" b="0" i="1" smtClean="0">
                        <a:solidFill>
                          <a:schemeClr val="accent1">
                            <a:lumMod val="50000"/>
                          </a:schemeClr>
                        </a:solidFill>
                        <a:latin typeface="Cambria Math" panose="02040503050406030204" pitchFamily="18" charset="0"/>
                      </a:rPr>
                      <m:t>=</m:t>
                    </m:r>
                    <m:d>
                      <m:dPr>
                        <m:begChr m:val="|"/>
                        <m:endChr m:val="|"/>
                        <m:ctrlPr>
                          <a:rPr lang="en-US" sz="2200" b="0" i="1" smtClean="0">
                            <a:solidFill>
                              <a:schemeClr val="accent1">
                                <a:lumMod val="50000"/>
                              </a:schemeClr>
                            </a:solidFill>
                            <a:latin typeface="Cambria Math" panose="02040503050406030204" pitchFamily="18" charset="0"/>
                          </a:rPr>
                        </m:ctrlPr>
                      </m:dPr>
                      <m:e>
                        <m:r>
                          <a:rPr lang="en-US" sz="2200" b="0" i="1" smtClean="0">
                            <a:solidFill>
                              <a:schemeClr val="accent1">
                                <a:lumMod val="50000"/>
                              </a:schemeClr>
                            </a:solidFill>
                            <a:latin typeface="Cambria Math" panose="02040503050406030204" pitchFamily="18" charset="0"/>
                          </a:rPr>
                          <m:t>𝔽</m:t>
                        </m:r>
                      </m:e>
                    </m:d>
                    <m:r>
                      <a:rPr lang="en-US" sz="2200" b="0" i="1" smtClean="0">
                        <a:solidFill>
                          <a:schemeClr val="accent1">
                            <a:lumMod val="50000"/>
                          </a:schemeClr>
                        </a:solidFill>
                        <a:latin typeface="Cambria Math" panose="02040503050406030204" pitchFamily="18" charset="0"/>
                      </a:rPr>
                      <m:t> </m:t>
                    </m:r>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
                      <a:rPr lang="en-US" sz="2200" b="0" i="1" smtClean="0">
                        <a:solidFill>
                          <a:schemeClr val="accent1">
                            <a:lumMod val="50000"/>
                          </a:schemeClr>
                        </a:solidFill>
                        <a:latin typeface="Cambria Math" panose="02040503050406030204" pitchFamily="18" charset="0"/>
                      </a:rPr>
                      <m:t>𝑛</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𝑓</m:t>
                    </m:r>
                  </m:oMath>
                </a14:m>
                <a:r>
                  <a:rPr lang="en-US" sz="2200" dirty="0">
                    <a:solidFill>
                      <a:schemeClr val="accent1">
                        <a:lumMod val="50000"/>
                      </a:schemeClr>
                    </a:solidFill>
                    <a:latin typeface="PT Serif" panose="020A0603040505020204" pitchFamily="18" charset="77"/>
                  </a:rPr>
                  <a:t> are upper bounds on #Parties and #Corruptions, </a:t>
                </a:r>
                <a14:m>
                  <m:oMath xmlns:m="http://schemas.openxmlformats.org/officeDocument/2006/math">
                    <m:r>
                      <a:rPr lang="en-US" sz="2200" b="0" i="1" smtClean="0">
                        <a:solidFill>
                          <a:schemeClr val="accent1">
                            <a:lumMod val="50000"/>
                          </a:schemeClr>
                        </a:solidFill>
                        <a:latin typeface="Cambria Math" panose="02040503050406030204" pitchFamily="18" charset="0"/>
                      </a:rPr>
                      <m:t>𝑟</m:t>
                    </m:r>
                    <m:r>
                      <a:rPr lang="en-US" sz="2200" b="0" i="1" smtClean="0">
                        <a:solidFill>
                          <a:schemeClr val="accent1">
                            <a:lumMod val="50000"/>
                          </a:schemeClr>
                        </a:solidFill>
                        <a:latin typeface="Cambria Math" panose="02040503050406030204" pitchFamily="18" charset="0"/>
                      </a:rPr>
                      <m:t>=</m:t>
                    </m:r>
                    <m:f>
                      <m:fPr>
                        <m:ctrlPr>
                          <a:rPr lang="en-US" sz="2200" b="0" i="1" smtClean="0">
                            <a:solidFill>
                              <a:schemeClr val="accent1">
                                <a:lumMod val="50000"/>
                              </a:schemeClr>
                            </a:solidFill>
                            <a:latin typeface="Cambria Math" panose="02040503050406030204" pitchFamily="18" charset="0"/>
                          </a:rPr>
                        </m:ctrlPr>
                      </m:fPr>
                      <m:num>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𝜖</m:t>
                            </m:r>
                          </m:e>
                          <m:sup>
                            <m:r>
                              <a:rPr lang="en-US" sz="2200" b="0" i="1" smtClean="0">
                                <a:solidFill>
                                  <a:schemeClr val="accent1">
                                    <a:lumMod val="50000"/>
                                  </a:schemeClr>
                                </a:solidFill>
                                <a:latin typeface="Cambria Math" panose="02040503050406030204" pitchFamily="18" charset="0"/>
                              </a:rPr>
                              <m:t>2</m:t>
                            </m:r>
                          </m:sup>
                        </m:sSup>
                        <m:r>
                          <a:rPr lang="en-US" sz="2200" b="0" i="1" smtClean="0">
                            <a:solidFill>
                              <a:schemeClr val="accent1">
                                <a:lumMod val="50000"/>
                              </a:schemeClr>
                            </a:solidFill>
                            <a:latin typeface="Cambria Math" panose="02040503050406030204" pitchFamily="18" charset="0"/>
                          </a:rPr>
                          <m:t>𝑁</m:t>
                        </m:r>
                      </m:num>
                      <m:den>
                        <m:r>
                          <a:rPr lang="en-US" sz="2200" b="0" i="1" smtClean="0">
                            <a:solidFill>
                              <a:schemeClr val="accent1">
                                <a:lumMod val="50000"/>
                              </a:schemeClr>
                            </a:solidFill>
                            <a:latin typeface="Cambria Math" panose="02040503050406030204" pitchFamily="18" charset="0"/>
                          </a:rPr>
                          <m:t>2</m:t>
                        </m:r>
                        <m:r>
                          <a:rPr lang="en-US" sz="2200" b="0" i="1" smtClean="0">
                            <a:solidFill>
                              <a:schemeClr val="accent1">
                                <a:lumMod val="50000"/>
                              </a:schemeClr>
                            </a:solidFill>
                            <a:latin typeface="Cambria Math" panose="02040503050406030204" pitchFamily="18" charset="0"/>
                          </a:rPr>
                          <m:t>𝐶</m:t>
                        </m:r>
                      </m:den>
                    </m:f>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
                      <a:rPr lang="en-US" sz="2200" b="0" i="1" smtClean="0">
                        <a:solidFill>
                          <a:schemeClr val="accent1">
                            <a:lumMod val="50000"/>
                          </a:schemeClr>
                        </a:solidFill>
                        <a:latin typeface="Cambria Math" panose="02040503050406030204" pitchFamily="18" charset="0"/>
                      </a:rPr>
                      <m:t>𝜏</m:t>
                    </m:r>
                  </m:oMath>
                </a14:m>
                <a:r>
                  <a:rPr lang="en-US" sz="2200" dirty="0">
                    <a:solidFill>
                      <a:schemeClr val="accent1">
                        <a:lumMod val="50000"/>
                      </a:schemeClr>
                    </a:solidFill>
                    <a:latin typeface="PT Serif" panose="020A0603040505020204" pitchFamily="18" charset="77"/>
                  </a:rPr>
                  <a:t> is an upper bound on #Polynomials output by </a:t>
                </a:r>
                <a14:m>
                  <m:oMath xmlns:m="http://schemas.openxmlformats.org/officeDocument/2006/math">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𝐷</m:t>
                        </m:r>
                      </m:e>
                      <m:sub>
                        <m:r>
                          <a:rPr lang="en-US" sz="2400" i="1">
                            <a:solidFill>
                              <a:schemeClr val="accent1">
                                <a:lumMod val="50000"/>
                              </a:schemeClr>
                            </a:solidFill>
                            <a:latin typeface="Cambria Math" panose="02040503050406030204" pitchFamily="18" charset="0"/>
                          </a:rPr>
                          <m:t>𝑔𝑠</m:t>
                        </m:r>
                      </m:sub>
                      <m:sup>
                        <m:r>
                          <a:rPr lang="en-US" sz="2400" i="1">
                            <a:solidFill>
                              <a:schemeClr val="accent1">
                                <a:lumMod val="50000"/>
                              </a:schemeClr>
                            </a:solidFill>
                            <a:latin typeface="Cambria Math" panose="02040503050406030204" pitchFamily="18" charset="0"/>
                          </a:rPr>
                          <m:t>𝐿</m:t>
                        </m:r>
                      </m:sup>
                    </m:sSubSup>
                  </m:oMath>
                </a14:m>
                <a:r>
                  <a:rPr lang="en-US" sz="2200" dirty="0">
                    <a:solidFill>
                      <a:schemeClr val="accent1">
                        <a:lumMod val="50000"/>
                      </a:schemeClr>
                    </a:solidFill>
                    <a:latin typeface="PT Serif" panose="020A0603040505020204" pitchFamily="18" charset="77"/>
                  </a:rPr>
                  <a:t>.</a:t>
                </a:r>
              </a:p>
            </p:txBody>
          </p:sp>
        </mc:Choice>
        <mc:Fallback>
          <p:sp>
            <p:nvSpPr>
              <p:cNvPr id="4" name="Rectangle 3">
                <a:extLst>
                  <a:ext uri="{FF2B5EF4-FFF2-40B4-BE49-F238E27FC236}">
                    <a16:creationId xmlns:a16="http://schemas.microsoft.com/office/drawing/2014/main" id="{1C2BD549-679B-1A7E-903A-0026BBC18A81}"/>
                  </a:ext>
                </a:extLst>
              </p:cNvPr>
              <p:cNvSpPr>
                <a:spLocks noRot="1" noChangeAspect="1" noMove="1" noResize="1" noEditPoints="1" noAdjustHandles="1" noChangeArrowheads="1" noChangeShapeType="1" noTextEdit="1"/>
              </p:cNvSpPr>
              <p:nvPr/>
            </p:nvSpPr>
            <p:spPr>
              <a:xfrm>
                <a:off x="383399" y="1476582"/>
                <a:ext cx="11425204" cy="3904836"/>
              </a:xfrm>
              <a:prstGeom prst="rect">
                <a:avLst/>
              </a:prstGeom>
              <a:blipFill>
                <a:blip r:embed="rId3"/>
                <a:stretch>
                  <a:fillRect l="-443" r="-998" b="-968"/>
                </a:stretch>
              </a:blipFill>
              <a:ln>
                <a:solidFill>
                  <a:schemeClr val="accent1">
                    <a:lumMod val="20000"/>
                    <a:lumOff val="8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1C4997C-A5E8-CD3B-9185-446AA3705A9B}"/>
                  </a:ext>
                </a:extLst>
              </p:cNvPr>
              <p:cNvSpPr txBox="1"/>
              <p:nvPr/>
            </p:nvSpPr>
            <p:spPr>
              <a:xfrm>
                <a:off x="3211882" y="5480939"/>
                <a:ext cx="5631493" cy="1267783"/>
              </a:xfrm>
              <a:prstGeom prst="rect">
                <a:avLst/>
              </a:prstGeom>
              <a:noFill/>
            </p:spPr>
            <p:txBody>
              <a:bodyPr wrap="square" rtlCol="0">
                <a:spAutoFit/>
              </a:bodyPr>
              <a:lstStyle/>
              <a:p>
                <a:pPr algn="ctr"/>
                <a:r>
                  <a:rPr lang="en-US" sz="2600" b="0" dirty="0">
                    <a:latin typeface="PT Serif" panose="020A0603040505020204" pitchFamily="18" charset="77"/>
                  </a:rPr>
                  <a:t>#Evaluations of </a:t>
                </a:r>
                <a14:m>
                  <m:oMath xmlns:m="http://schemas.openxmlformats.org/officeDocument/2006/math">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𝑌</m:t>
                    </m:r>
                    <m:r>
                      <a:rPr lang="en-US" sz="2600" b="0" i="1" smtClean="0">
                        <a:latin typeface="Cambria Math" panose="02040503050406030204" pitchFamily="18" charset="0"/>
                      </a:rPr>
                      <m:t>)</m:t>
                    </m:r>
                  </m:oMath>
                </a14:m>
                <a:r>
                  <a:rPr lang="en-US" sz="2600" b="0" dirty="0">
                    <a:latin typeface="PT Serif" panose="020A0603040505020204" pitchFamily="18" charset="77"/>
                  </a:rPr>
                  <a:t> :  </a:t>
                </a:r>
                <a14:m>
                  <m:oMath xmlns:m="http://schemas.openxmlformats.org/officeDocument/2006/math">
                    <m:r>
                      <a:rPr lang="en-US" sz="2600" b="0" i="1" smtClean="0">
                        <a:latin typeface="Cambria Math" panose="02040503050406030204" pitchFamily="18" charset="0"/>
                      </a:rPr>
                      <m:t>𝑁</m:t>
                    </m:r>
                    <m:r>
                      <a:rPr lang="en-US" sz="2600" b="0" i="1" smtClean="0">
                        <a:latin typeface="Cambria Math" panose="02040503050406030204" pitchFamily="18" charset="0"/>
                      </a:rPr>
                      <m:t>=</m:t>
                    </m:r>
                    <m:f>
                      <m:fPr>
                        <m:ctrlPr>
                          <a:rPr lang="en-US" sz="2600" i="1">
                            <a:latin typeface="Cambria Math" panose="02040503050406030204" pitchFamily="18" charset="0"/>
                          </a:rPr>
                        </m:ctrlPr>
                      </m:fPr>
                      <m:num>
                        <m:r>
                          <a:rPr lang="en-US" sz="2600" b="0" i="1" smtClean="0">
                            <a:latin typeface="Cambria Math" panose="02040503050406030204" pitchFamily="18" charset="0"/>
                          </a:rPr>
                          <m:t>16</m:t>
                        </m:r>
                        <m:r>
                          <a:rPr lang="en-US" sz="2600" i="1">
                            <a:latin typeface="Cambria Math" panose="02040503050406030204" pitchFamily="18" charset="0"/>
                          </a:rPr>
                          <m:t>𝑓</m:t>
                        </m:r>
                        <m:r>
                          <a:rPr lang="en-US" sz="2600" i="1">
                            <a:latin typeface="Cambria Math" panose="02040503050406030204" pitchFamily="18" charset="0"/>
                          </a:rPr>
                          <m:t>𝜆</m:t>
                        </m:r>
                      </m:num>
                      <m:den>
                        <m:sSup>
                          <m:sSupPr>
                            <m:ctrlPr>
                              <a:rPr lang="en-US" sz="2600" i="1">
                                <a:latin typeface="Cambria Math" panose="02040503050406030204" pitchFamily="18" charset="0"/>
                              </a:rPr>
                            </m:ctrlPr>
                          </m:sSupPr>
                          <m:e>
                            <m:r>
                              <a:rPr lang="en-US" sz="2600" i="1">
                                <a:latin typeface="Cambria Math" panose="02040503050406030204" pitchFamily="18" charset="0"/>
                              </a:rPr>
                              <m:t>𝜖</m:t>
                            </m:r>
                          </m:e>
                          <m:sup>
                            <m:r>
                              <a:rPr lang="en-US" sz="2600" i="1">
                                <a:latin typeface="Cambria Math" panose="02040503050406030204" pitchFamily="18" charset="0"/>
                              </a:rPr>
                              <m:t>4</m:t>
                            </m:r>
                          </m:sup>
                        </m:sSup>
                      </m:den>
                    </m:f>
                  </m:oMath>
                </a14:m>
                <a:r>
                  <a:rPr lang="en-US" sz="2600" dirty="0">
                    <a:latin typeface="PT Serif" panose="020A0603040505020204" pitchFamily="18" charset="77"/>
                  </a:rPr>
                  <a:t>    </a:t>
                </a:r>
                <a14:m>
                  <m:oMath xmlns:m="http://schemas.openxmlformats.org/officeDocument/2006/math">
                    <m:r>
                      <a:rPr lang="en-US" sz="2600" b="0" i="0" smtClean="0">
                        <a:latin typeface="Cambria Math" panose="02040503050406030204" pitchFamily="18" charset="0"/>
                      </a:rPr>
                      <m:t>⇒</m:t>
                    </m:r>
                    <m:r>
                      <a:rPr lang="en-US" sz="2600" b="0" i="1" smtClean="0">
                        <a:latin typeface="Cambria Math" panose="02040503050406030204" pitchFamily="18" charset="0"/>
                      </a:rPr>
                      <m:t> </m:t>
                    </m:r>
                  </m:oMath>
                </a14:m>
                <a:endParaRPr lang="en-US" sz="2600" dirty="0">
                  <a:latin typeface="PT Serif" panose="020A0603040505020204" pitchFamily="18" charset="77"/>
                </a:endParaRPr>
              </a:p>
              <a:p>
                <a:pPr algn="ctr"/>
                <a:r>
                  <a:rPr lang="en-US" sz="2600" dirty="0">
                    <a:latin typeface="PT Serif" panose="020A0603040505020204" pitchFamily="18" charset="77"/>
                  </a:rPr>
                  <a:t> #Queries to </a:t>
                </a:r>
                <a14:m>
                  <m:oMath xmlns:m="http://schemas.openxmlformats.org/officeDocument/2006/math">
                    <m:r>
                      <a:rPr lang="en-US" sz="2600" b="0" i="1" smtClean="0">
                        <a:latin typeface="Cambria Math" panose="02040503050406030204" pitchFamily="18" charset="0"/>
                      </a:rPr>
                      <m:t>𝑅</m:t>
                    </m:r>
                  </m:oMath>
                </a14:m>
                <a:r>
                  <a:rPr lang="en-US" sz="2600" dirty="0">
                    <a:latin typeface="PT Serif" panose="020A0603040505020204" pitchFamily="18" charset="77"/>
                  </a:rPr>
                  <a:t> : </a:t>
                </a:r>
                <a14:m>
                  <m:oMath xmlns:m="http://schemas.openxmlformats.org/officeDocument/2006/math">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32</m:t>
                        </m:r>
                        <m:r>
                          <a:rPr lang="en-US" sz="2600" b="0" i="1" smtClean="0">
                            <a:latin typeface="Cambria Math" panose="02040503050406030204" pitchFamily="18" charset="0"/>
                          </a:rPr>
                          <m:t>𝑓</m:t>
                        </m:r>
                        <m:r>
                          <a:rPr lang="en-US" sz="2600" b="0" i="1" smtClean="0">
                            <a:latin typeface="Cambria Math" panose="02040503050406030204" pitchFamily="18" charset="0"/>
                          </a:rPr>
                          <m:t>𝜆</m:t>
                        </m:r>
                      </m:num>
                      <m:den>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𝜖</m:t>
                            </m:r>
                          </m:e>
                          <m:sup>
                            <m:r>
                              <a:rPr lang="en-US" sz="2600" b="0" i="1" smtClean="0">
                                <a:latin typeface="Cambria Math" panose="02040503050406030204" pitchFamily="18" charset="0"/>
                              </a:rPr>
                              <m:t>4</m:t>
                            </m:r>
                          </m:sup>
                        </m:sSup>
                      </m:den>
                    </m:f>
                  </m:oMath>
                </a14:m>
                <a:endParaRPr lang="en-US" sz="2600" dirty="0">
                  <a:latin typeface="PT Serif" panose="020A0603040505020204" pitchFamily="18" charset="77"/>
                </a:endParaRPr>
              </a:p>
            </p:txBody>
          </p:sp>
        </mc:Choice>
        <mc:Fallback>
          <p:sp>
            <p:nvSpPr>
              <p:cNvPr id="5" name="TextBox 4">
                <a:extLst>
                  <a:ext uri="{FF2B5EF4-FFF2-40B4-BE49-F238E27FC236}">
                    <a16:creationId xmlns:a16="http://schemas.microsoft.com/office/drawing/2014/main" id="{F1C4997C-A5E8-CD3B-9185-446AA3705A9B}"/>
                  </a:ext>
                </a:extLst>
              </p:cNvPr>
              <p:cNvSpPr txBox="1">
                <a:spLocks noRot="1" noChangeAspect="1" noMove="1" noResize="1" noEditPoints="1" noAdjustHandles="1" noChangeArrowheads="1" noChangeShapeType="1" noTextEdit="1"/>
              </p:cNvSpPr>
              <p:nvPr/>
            </p:nvSpPr>
            <p:spPr>
              <a:xfrm>
                <a:off x="3211882" y="5480939"/>
                <a:ext cx="5631493" cy="1267783"/>
              </a:xfrm>
              <a:prstGeom prst="rect">
                <a:avLst/>
              </a:prstGeom>
              <a:blipFill>
                <a:blip r:embed="rId4"/>
                <a:stretch>
                  <a:fillRect l="-449" b="-3960"/>
                </a:stretch>
              </a:blipFill>
            </p:spPr>
            <p:txBody>
              <a:bodyPr/>
              <a:lstStyle/>
              <a:p>
                <a:r>
                  <a:rPr lang="en-US">
                    <a:noFill/>
                  </a:rPr>
                  <a:t> </a:t>
                </a:r>
              </a:p>
            </p:txBody>
          </p:sp>
        </mc:Fallback>
      </mc:AlternateContent>
    </p:spTree>
    <p:extLst>
      <p:ext uri="{BB962C8B-B14F-4D97-AF65-F5344CB8AC3E}">
        <p14:creationId xmlns:p14="http://schemas.microsoft.com/office/powerpoint/2010/main" val="4243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CA96D-39C3-94E2-84C7-B4A74BD73E0B}"/>
              </a:ext>
            </a:extLst>
          </p:cNvPr>
          <p:cNvSpPr>
            <a:spLocks noGrp="1"/>
          </p:cNvSpPr>
          <p:nvPr>
            <p:ph type="title"/>
          </p:nvPr>
        </p:nvSpPr>
        <p:spPr>
          <a:xfrm>
            <a:off x="297872" y="94960"/>
            <a:ext cx="11460374" cy="1325563"/>
          </a:xfrm>
        </p:spPr>
        <p:txBody>
          <a:bodyPr/>
          <a:lstStyle/>
          <a:p>
            <a:r>
              <a:rPr lang="en-US" dirty="0">
                <a:latin typeface="PT Serif" panose="020A0603040505020204" pitchFamily="18" charset="77"/>
              </a:rPr>
              <a:t>TS: Shamir-based Traceable Secret Sharing</a:t>
            </a:r>
            <a:endParaRPr lang="en-US" dirty="0"/>
          </a:p>
        </p:txBody>
      </p:sp>
      <p:sp>
        <p:nvSpPr>
          <p:cNvPr id="3" name="Content Placeholder 2">
            <a:extLst>
              <a:ext uri="{FF2B5EF4-FFF2-40B4-BE49-F238E27FC236}">
                <a16:creationId xmlns:a16="http://schemas.microsoft.com/office/drawing/2014/main" id="{104EFF1A-F801-702C-FD9C-C7A7CBA2A4C7}"/>
              </a:ext>
            </a:extLst>
          </p:cNvPr>
          <p:cNvSpPr>
            <a:spLocks noGrp="1"/>
          </p:cNvSpPr>
          <p:nvPr>
            <p:ph idx="1"/>
          </p:nvPr>
        </p:nvSpPr>
        <p:spPr>
          <a:xfrm>
            <a:off x="297872" y="1555460"/>
            <a:ext cx="11615832" cy="5207580"/>
          </a:xfrm>
        </p:spPr>
        <p:txBody>
          <a:bodyPr>
            <a:normAutofit/>
          </a:bodyPr>
          <a:lstStyle/>
          <a:p>
            <a:pPr>
              <a:lnSpc>
                <a:spcPct val="165000"/>
              </a:lnSpc>
            </a:pPr>
            <a:r>
              <a:rPr lang="en-US" dirty="0">
                <a:solidFill>
                  <a:schemeClr val="tx1"/>
                </a:solidFill>
                <a:latin typeface="PT Serif" panose="020A0603040505020204" pitchFamily="18" charset="77"/>
              </a:rPr>
              <a:t>Correctness</a:t>
            </a:r>
            <a:endParaRPr lang="en-US" sz="2200" dirty="0">
              <a:solidFill>
                <a:schemeClr val="tx1"/>
              </a:solidFill>
              <a:latin typeface="PT Serif" panose="020A0603040505020204" pitchFamily="18" charset="77"/>
            </a:endParaRPr>
          </a:p>
          <a:p>
            <a:pPr>
              <a:lnSpc>
                <a:spcPct val="165000"/>
              </a:lnSpc>
            </a:pPr>
            <a:r>
              <a:rPr lang="en-US" dirty="0">
                <a:solidFill>
                  <a:schemeClr val="tx1"/>
                </a:solidFill>
                <a:latin typeface="PT Serif" panose="020A0603040505020204" pitchFamily="18" charset="77"/>
              </a:rPr>
              <a:t>Statistical Secrecy</a:t>
            </a:r>
          </a:p>
          <a:p>
            <a:pPr>
              <a:lnSpc>
                <a:spcPct val="165000"/>
              </a:lnSpc>
            </a:pPr>
            <a:r>
              <a:rPr lang="en-US" dirty="0">
                <a:solidFill>
                  <a:schemeClr val="tx1"/>
                </a:solidFill>
                <a:latin typeface="PT Serif" panose="020A0603040505020204" pitchFamily="18" charset="77"/>
              </a:rPr>
              <a:t>Traceability</a:t>
            </a:r>
          </a:p>
          <a:p>
            <a:pPr>
              <a:lnSpc>
                <a:spcPct val="165000"/>
              </a:lnSpc>
            </a:pPr>
            <a:r>
              <a:rPr lang="en-US" dirty="0">
                <a:solidFill>
                  <a:schemeClr val="tx1"/>
                </a:solidFill>
                <a:latin typeface="PT Serif" panose="020A0603040505020204" pitchFamily="18" charset="77"/>
              </a:rPr>
              <a:t>Non-</a:t>
            </a:r>
            <a:r>
              <a:rPr lang="en-US" dirty="0" err="1">
                <a:solidFill>
                  <a:schemeClr val="tx1"/>
                </a:solidFill>
                <a:latin typeface="PT Serif" panose="020A0603040505020204" pitchFamily="18" charset="77"/>
              </a:rPr>
              <a:t>imputability</a:t>
            </a:r>
            <a:r>
              <a:rPr lang="en-US" dirty="0">
                <a:solidFill>
                  <a:schemeClr val="tx1"/>
                </a:solidFill>
                <a:latin typeface="PT Serif" panose="020A0603040505020204" pitchFamily="18" charset="77"/>
              </a:rPr>
              <a:t>	 [see paper]</a:t>
            </a:r>
            <a:endParaRPr lang="en-US" dirty="0"/>
          </a:p>
        </p:txBody>
      </p:sp>
      <p:pic>
        <p:nvPicPr>
          <p:cNvPr id="5" name="Picture 4" descr="A green thumb up symbol&#10;&#10;Description automatically generated">
            <a:extLst>
              <a:ext uri="{FF2B5EF4-FFF2-40B4-BE49-F238E27FC236}">
                <a16:creationId xmlns:a16="http://schemas.microsoft.com/office/drawing/2014/main" id="{180B6BAD-0E26-C8BF-22E6-6F60A046807A}"/>
              </a:ext>
            </a:extLst>
          </p:cNvPr>
          <p:cNvPicPr>
            <a:picLocks noChangeAspect="1"/>
          </p:cNvPicPr>
          <p:nvPr/>
        </p:nvPicPr>
        <p:blipFill>
          <a:blip r:embed="rId3"/>
          <a:stretch>
            <a:fillRect/>
          </a:stretch>
        </p:blipFill>
        <p:spPr>
          <a:xfrm>
            <a:off x="4130585" y="1420523"/>
            <a:ext cx="976961" cy="910046"/>
          </a:xfrm>
          <a:prstGeom prst="rect">
            <a:avLst/>
          </a:prstGeom>
        </p:spPr>
      </p:pic>
      <p:pic>
        <p:nvPicPr>
          <p:cNvPr id="6" name="Picture 5" descr="A green thumb up symbol&#10;&#10;Description automatically generated">
            <a:extLst>
              <a:ext uri="{FF2B5EF4-FFF2-40B4-BE49-F238E27FC236}">
                <a16:creationId xmlns:a16="http://schemas.microsoft.com/office/drawing/2014/main" id="{4E145E1E-560E-C653-44E1-F69C3B1FBE06}"/>
              </a:ext>
            </a:extLst>
          </p:cNvPr>
          <p:cNvPicPr>
            <a:picLocks noChangeAspect="1"/>
          </p:cNvPicPr>
          <p:nvPr/>
        </p:nvPicPr>
        <p:blipFill>
          <a:blip r:embed="rId3"/>
          <a:stretch>
            <a:fillRect/>
          </a:stretch>
        </p:blipFill>
        <p:spPr>
          <a:xfrm>
            <a:off x="4130585" y="2330569"/>
            <a:ext cx="976961" cy="910046"/>
          </a:xfrm>
          <a:prstGeom prst="rect">
            <a:avLst/>
          </a:prstGeom>
        </p:spPr>
      </p:pic>
      <p:pic>
        <p:nvPicPr>
          <p:cNvPr id="4" name="Picture 3" descr="A green thumb up symbol&#10;&#10;Description automatically generated">
            <a:extLst>
              <a:ext uri="{FF2B5EF4-FFF2-40B4-BE49-F238E27FC236}">
                <a16:creationId xmlns:a16="http://schemas.microsoft.com/office/drawing/2014/main" id="{ADF0F187-0EAD-F4F2-377A-8B5FC258491D}"/>
              </a:ext>
            </a:extLst>
          </p:cNvPr>
          <p:cNvPicPr>
            <a:picLocks noChangeAspect="1"/>
          </p:cNvPicPr>
          <p:nvPr/>
        </p:nvPicPr>
        <p:blipFill>
          <a:blip r:embed="rId3"/>
          <a:stretch>
            <a:fillRect/>
          </a:stretch>
        </p:blipFill>
        <p:spPr>
          <a:xfrm>
            <a:off x="4130585" y="3240615"/>
            <a:ext cx="976961" cy="910046"/>
          </a:xfrm>
          <a:prstGeom prst="rect">
            <a:avLst/>
          </a:prstGeom>
        </p:spPr>
      </p:pic>
    </p:spTree>
    <p:extLst>
      <p:ext uri="{BB962C8B-B14F-4D97-AF65-F5344CB8AC3E}">
        <p14:creationId xmlns:p14="http://schemas.microsoft.com/office/powerpoint/2010/main" val="154414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548E-3F55-27E9-5A75-7DDE4EB75E6B}"/>
              </a:ext>
            </a:extLst>
          </p:cNvPr>
          <p:cNvSpPr>
            <a:spLocks noGrp="1"/>
          </p:cNvSpPr>
          <p:nvPr>
            <p:ph type="title"/>
          </p:nvPr>
        </p:nvSpPr>
        <p:spPr/>
        <p:txBody>
          <a:bodyPr/>
          <a:lstStyle/>
          <a:p>
            <a:r>
              <a:rPr lang="en-US" dirty="0">
                <a:latin typeface="PT Serif" panose="020A0603040505020204" pitchFamily="18" charset="77"/>
              </a:rPr>
              <a:t>Secret Sharing</a:t>
            </a:r>
          </a:p>
        </p:txBody>
      </p:sp>
      <p:pic>
        <p:nvPicPr>
          <p:cNvPr id="6" name="Google Shape;74;p15">
            <a:extLst>
              <a:ext uri="{FF2B5EF4-FFF2-40B4-BE49-F238E27FC236}">
                <a16:creationId xmlns:a16="http://schemas.microsoft.com/office/drawing/2014/main" id="{896F53A1-A07B-9D15-5244-7378450BA7A6}"/>
              </a:ext>
            </a:extLst>
          </p:cNvPr>
          <p:cNvPicPr preferRelativeResize="0"/>
          <p:nvPr/>
        </p:nvPicPr>
        <p:blipFill>
          <a:blip r:embed="rId3">
            <a:alphaModFix/>
          </a:blip>
          <a:stretch>
            <a:fillRect/>
          </a:stretch>
        </p:blipFill>
        <p:spPr>
          <a:xfrm>
            <a:off x="5484744" y="213543"/>
            <a:ext cx="834050" cy="1152898"/>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31F34F53-6BFA-4E7E-1099-EFA49EA82F5F}"/>
                  </a:ext>
                </a:extLst>
              </p:cNvPr>
              <p:cNvSpPr txBox="1"/>
              <p:nvPr/>
            </p:nvSpPr>
            <p:spPr>
              <a:xfrm>
                <a:off x="5053198" y="1282735"/>
                <a:ext cx="1939800"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Share</m:t>
                      </m:r>
                      <m:r>
                        <a:rPr lang="en-US" sz="2400" b="0" i="0"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sz="2400" baseline="-25000" dirty="0">
                  <a:latin typeface="PT Serif" panose="020A0603040505020204" pitchFamily="18" charset="77"/>
                </a:endParaRPr>
              </a:p>
            </p:txBody>
          </p:sp>
        </mc:Choice>
        <mc:Fallback xmlns="">
          <p:sp>
            <p:nvSpPr>
              <p:cNvPr id="7" name="Google Shape;75;p15">
                <a:extLst>
                  <a:ext uri="{FF2B5EF4-FFF2-40B4-BE49-F238E27FC236}">
                    <a16:creationId xmlns:a16="http://schemas.microsoft.com/office/drawing/2014/main" id="{31F34F53-6BFA-4E7E-1099-EFA49EA82F5F}"/>
                  </a:ext>
                </a:extLst>
              </p:cNvPr>
              <p:cNvSpPr txBox="1">
                <a:spLocks noRot="1" noChangeAspect="1" noMove="1" noResize="1" noEditPoints="1" noAdjustHandles="1" noChangeArrowheads="1" noChangeShapeType="1" noTextEdit="1"/>
              </p:cNvSpPr>
              <p:nvPr/>
            </p:nvSpPr>
            <p:spPr>
              <a:xfrm>
                <a:off x="5053198" y="1282735"/>
                <a:ext cx="1939800" cy="545440"/>
              </a:xfrm>
              <a:prstGeom prst="rect">
                <a:avLst/>
              </a:prstGeom>
              <a:blipFill>
                <a:blip r:embed="rId4"/>
                <a:stretch>
                  <a:fillRect l="-649" r="-5195" b="-11364"/>
                </a:stretch>
              </a:blipFill>
              <a:ln>
                <a:noFill/>
              </a:ln>
            </p:spPr>
            <p:txBody>
              <a:bodyPr/>
              <a:lstStyle/>
              <a:p>
                <a:r>
                  <a:rPr lang="en-US">
                    <a:noFill/>
                  </a:rPr>
                  <a:t> </a:t>
                </a:r>
              </a:p>
            </p:txBody>
          </p:sp>
        </mc:Fallback>
      </mc:AlternateContent>
      <p:pic>
        <p:nvPicPr>
          <p:cNvPr id="9" name="Picture 8" descr="A grey box with green labels&#10;&#10;Description automatically generated">
            <a:extLst>
              <a:ext uri="{FF2B5EF4-FFF2-40B4-BE49-F238E27FC236}">
                <a16:creationId xmlns:a16="http://schemas.microsoft.com/office/drawing/2014/main" id="{C0E6A9D3-9CD8-84B5-F363-F909EAA434BA}"/>
              </a:ext>
            </a:extLst>
          </p:cNvPr>
          <p:cNvPicPr>
            <a:picLocks noChangeAspect="1"/>
          </p:cNvPicPr>
          <p:nvPr/>
        </p:nvPicPr>
        <p:blipFill>
          <a:blip r:embed="rId5"/>
          <a:stretch>
            <a:fillRect/>
          </a:stretch>
        </p:blipFill>
        <p:spPr>
          <a:xfrm>
            <a:off x="1118945" y="2300817"/>
            <a:ext cx="1249188" cy="1538999"/>
          </a:xfrm>
          <a:prstGeom prst="rect">
            <a:avLst/>
          </a:prstGeom>
        </p:spPr>
      </p:pic>
      <p:pic>
        <p:nvPicPr>
          <p:cNvPr id="10" name="Picture 9" descr="A grey box with green labels&#10;&#10;Description automatically generated">
            <a:extLst>
              <a:ext uri="{FF2B5EF4-FFF2-40B4-BE49-F238E27FC236}">
                <a16:creationId xmlns:a16="http://schemas.microsoft.com/office/drawing/2014/main" id="{A6EE8311-AEB8-97E8-6072-5F90DD5F8AE9}"/>
              </a:ext>
            </a:extLst>
          </p:cNvPr>
          <p:cNvPicPr>
            <a:picLocks noChangeAspect="1"/>
          </p:cNvPicPr>
          <p:nvPr/>
        </p:nvPicPr>
        <p:blipFill>
          <a:blip r:embed="rId5"/>
          <a:stretch>
            <a:fillRect/>
          </a:stretch>
        </p:blipFill>
        <p:spPr>
          <a:xfrm>
            <a:off x="4271513" y="2348669"/>
            <a:ext cx="1246909" cy="1536192"/>
          </a:xfrm>
          <a:prstGeom prst="rect">
            <a:avLst/>
          </a:prstGeom>
        </p:spPr>
      </p:pic>
      <p:pic>
        <p:nvPicPr>
          <p:cNvPr id="11" name="Picture 10" descr="A grey box with green labels&#10;&#10;Description automatically generated">
            <a:extLst>
              <a:ext uri="{FF2B5EF4-FFF2-40B4-BE49-F238E27FC236}">
                <a16:creationId xmlns:a16="http://schemas.microsoft.com/office/drawing/2014/main" id="{DA7390FE-69A5-3E0D-9B1E-1612F481D7E9}"/>
              </a:ext>
            </a:extLst>
          </p:cNvPr>
          <p:cNvPicPr>
            <a:picLocks noChangeAspect="1"/>
          </p:cNvPicPr>
          <p:nvPr/>
        </p:nvPicPr>
        <p:blipFill>
          <a:blip r:embed="rId5"/>
          <a:stretch>
            <a:fillRect/>
          </a:stretch>
        </p:blipFill>
        <p:spPr>
          <a:xfrm>
            <a:off x="7243560" y="2325220"/>
            <a:ext cx="1249188" cy="1539000"/>
          </a:xfrm>
          <a:prstGeom prst="rect">
            <a:avLst/>
          </a:prstGeom>
        </p:spPr>
      </p:pic>
      <p:cxnSp>
        <p:nvCxnSpPr>
          <p:cNvPr id="13" name="Straight Arrow Connector 12">
            <a:extLst>
              <a:ext uri="{FF2B5EF4-FFF2-40B4-BE49-F238E27FC236}">
                <a16:creationId xmlns:a16="http://schemas.microsoft.com/office/drawing/2014/main" id="{4CE85D4C-7359-539A-4995-99EB24131465}"/>
              </a:ext>
            </a:extLst>
          </p:cNvPr>
          <p:cNvCxnSpPr>
            <a:cxnSpLocks/>
            <a:endCxn id="11" idx="0"/>
          </p:cNvCxnSpPr>
          <p:nvPr/>
        </p:nvCxnSpPr>
        <p:spPr>
          <a:xfrm>
            <a:off x="6485490" y="1794150"/>
            <a:ext cx="1382664" cy="531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F308F43-ACA6-D01A-733C-221C090FCC46}"/>
              </a:ext>
            </a:extLst>
          </p:cNvPr>
          <p:cNvCxnSpPr>
            <a:cxnSpLocks/>
            <a:endCxn id="10" idx="0"/>
          </p:cNvCxnSpPr>
          <p:nvPr/>
        </p:nvCxnSpPr>
        <p:spPr>
          <a:xfrm flipH="1">
            <a:off x="4894968" y="1782886"/>
            <a:ext cx="589776" cy="565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5170C11-78D1-87C3-7BEE-0A2B1F31CBC7}"/>
              </a:ext>
            </a:extLst>
          </p:cNvPr>
          <p:cNvCxnSpPr>
            <a:cxnSpLocks/>
            <a:endCxn id="9" idx="0"/>
          </p:cNvCxnSpPr>
          <p:nvPr/>
        </p:nvCxnSpPr>
        <p:spPr>
          <a:xfrm flipH="1">
            <a:off x="1743539" y="1764216"/>
            <a:ext cx="3309659" cy="536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E618B6-EFF6-952B-EB99-F7A6C13C543F}"/>
                  </a:ext>
                </a:extLst>
              </p:cNvPr>
              <p:cNvSpPr txBox="1"/>
              <p:nvPr/>
            </p:nvSpPr>
            <p:spPr>
              <a:xfrm>
                <a:off x="1213780" y="2004976"/>
                <a:ext cx="5184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oMath>
                  </m:oMathPara>
                </a14:m>
                <a:endParaRPr lang="en-US" sz="2400" dirty="0"/>
              </a:p>
            </p:txBody>
          </p:sp>
        </mc:Choice>
        <mc:Fallback xmlns="">
          <p:sp>
            <p:nvSpPr>
              <p:cNvPr id="18" name="TextBox 17">
                <a:extLst>
                  <a:ext uri="{FF2B5EF4-FFF2-40B4-BE49-F238E27FC236}">
                    <a16:creationId xmlns:a16="http://schemas.microsoft.com/office/drawing/2014/main" id="{57E618B6-EFF6-952B-EB99-F7A6C13C543F}"/>
                  </a:ext>
                </a:extLst>
              </p:cNvPr>
              <p:cNvSpPr txBox="1">
                <a:spLocks noRot="1" noChangeAspect="1" noMove="1" noResize="1" noEditPoints="1" noAdjustHandles="1" noChangeArrowheads="1" noChangeShapeType="1" noTextEdit="1"/>
              </p:cNvSpPr>
              <p:nvPr/>
            </p:nvSpPr>
            <p:spPr>
              <a:xfrm>
                <a:off x="1213780" y="2004976"/>
                <a:ext cx="518475" cy="369332"/>
              </a:xfrm>
              <a:prstGeom prst="rect">
                <a:avLst/>
              </a:prstGeom>
              <a:blipFill>
                <a:blip r:embed="rId6"/>
                <a:stretch>
                  <a:fillRect l="-7143" r="-476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4C504C-4111-8EFF-A83B-F3990D5703F7}"/>
                  </a:ext>
                </a:extLst>
              </p:cNvPr>
              <p:cNvSpPr txBox="1"/>
              <p:nvPr/>
            </p:nvSpPr>
            <p:spPr>
              <a:xfrm>
                <a:off x="5147228" y="2110033"/>
                <a:ext cx="5255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oMath>
                  </m:oMathPara>
                </a14:m>
                <a:endParaRPr lang="en-US" sz="2400" dirty="0"/>
              </a:p>
            </p:txBody>
          </p:sp>
        </mc:Choice>
        <mc:Fallback xmlns="">
          <p:sp>
            <p:nvSpPr>
              <p:cNvPr id="19" name="TextBox 18">
                <a:extLst>
                  <a:ext uri="{FF2B5EF4-FFF2-40B4-BE49-F238E27FC236}">
                    <a16:creationId xmlns:a16="http://schemas.microsoft.com/office/drawing/2014/main" id="{644C504C-4111-8EFF-A83B-F3990D5703F7}"/>
                  </a:ext>
                </a:extLst>
              </p:cNvPr>
              <p:cNvSpPr txBox="1">
                <a:spLocks noRot="1" noChangeAspect="1" noMove="1" noResize="1" noEditPoints="1" noAdjustHandles="1" noChangeArrowheads="1" noChangeShapeType="1" noTextEdit="1"/>
              </p:cNvSpPr>
              <p:nvPr/>
            </p:nvSpPr>
            <p:spPr>
              <a:xfrm>
                <a:off x="5147228" y="2110033"/>
                <a:ext cx="525592" cy="369332"/>
              </a:xfrm>
              <a:prstGeom prst="rect">
                <a:avLst/>
              </a:prstGeom>
              <a:blipFill>
                <a:blip r:embed="rId7"/>
                <a:stretch>
                  <a:fillRect l="-7143" r="-476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5A96763-7322-F01C-51EB-3FB80B856AF9}"/>
                  </a:ext>
                </a:extLst>
              </p:cNvPr>
              <p:cNvSpPr txBox="1"/>
              <p:nvPr/>
            </p:nvSpPr>
            <p:spPr>
              <a:xfrm>
                <a:off x="6994765" y="2082508"/>
                <a:ext cx="5255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oMath>
                  </m:oMathPara>
                </a14:m>
                <a:endParaRPr lang="en-US" sz="2400" dirty="0"/>
              </a:p>
            </p:txBody>
          </p:sp>
        </mc:Choice>
        <mc:Fallback xmlns="">
          <p:sp>
            <p:nvSpPr>
              <p:cNvPr id="20" name="TextBox 19">
                <a:extLst>
                  <a:ext uri="{FF2B5EF4-FFF2-40B4-BE49-F238E27FC236}">
                    <a16:creationId xmlns:a16="http://schemas.microsoft.com/office/drawing/2014/main" id="{B5A96763-7322-F01C-51EB-3FB80B856AF9}"/>
                  </a:ext>
                </a:extLst>
              </p:cNvPr>
              <p:cNvSpPr txBox="1">
                <a:spLocks noRot="1" noChangeAspect="1" noMove="1" noResize="1" noEditPoints="1" noAdjustHandles="1" noChangeArrowheads="1" noChangeShapeType="1" noTextEdit="1"/>
              </p:cNvSpPr>
              <p:nvPr/>
            </p:nvSpPr>
            <p:spPr>
              <a:xfrm>
                <a:off x="6994765" y="2082508"/>
                <a:ext cx="525592" cy="369332"/>
              </a:xfrm>
              <a:prstGeom prst="rect">
                <a:avLst/>
              </a:prstGeom>
              <a:blipFill>
                <a:blip r:embed="rId8"/>
                <a:stretch>
                  <a:fillRect l="-6977" r="-4651" b="-137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79DADEBF-A479-4FEC-0769-17C2C0526797}"/>
                  </a:ext>
                </a:extLst>
              </p:cNvPr>
              <p:cNvSpPr txBox="1"/>
              <p:nvPr/>
            </p:nvSpPr>
            <p:spPr>
              <a:xfrm>
                <a:off x="1989848" y="5668609"/>
                <a:ext cx="8991283" cy="1140569"/>
              </a:xfrm>
              <a:prstGeom prst="rect">
                <a:avLst/>
              </a:prstGeom>
              <a:noFill/>
            </p:spPr>
            <p:txBody>
              <a:bodyPr wrap="square" rtlCol="0">
                <a:spAutoFit/>
              </a:bodyPr>
              <a:lstStyle/>
              <a:p>
                <a:pPr algn="ctr">
                  <a:lnSpc>
                    <a:spcPct val="150000"/>
                  </a:lnSpc>
                </a:pPr>
                <a:r>
                  <a:rPr lang="en-US" sz="2400" dirty="0">
                    <a:solidFill>
                      <a:schemeClr val="accent6">
                        <a:lumMod val="75000"/>
                      </a:schemeClr>
                    </a:solidFill>
                    <a:latin typeface="PT Serif" panose="020A0603040505020204" pitchFamily="18" charset="77"/>
                  </a:rPr>
                  <a:t>Fault Tolerance:</a:t>
                </a:r>
                <a:r>
                  <a:rPr lang="en-US" sz="2400" dirty="0">
                    <a:latin typeface="PT Serif" panose="020A0603040505020204" pitchFamily="18" charset="77"/>
                  </a:rPr>
                  <a:t> Query any t servers to reconstruct </a:t>
                </a:r>
                <a14:m>
                  <m:oMath xmlns:m="http://schemas.openxmlformats.org/officeDocument/2006/math">
                    <m:r>
                      <a:rPr lang="en-US" sz="2400" b="0" i="1" smtClean="0">
                        <a:latin typeface="Cambria Math" panose="02040503050406030204" pitchFamily="18" charset="0"/>
                      </a:rPr>
                      <m:t>𝑠</m:t>
                    </m:r>
                  </m:oMath>
                </a14:m>
                <a:endParaRPr lang="en-US" sz="2400" dirty="0">
                  <a:latin typeface="PT Serif" panose="020A0603040505020204" pitchFamily="18" charset="77"/>
                </a:endParaRPr>
              </a:p>
              <a:p>
                <a:pPr algn="ctr">
                  <a:lnSpc>
                    <a:spcPct val="150000"/>
                  </a:lnSpc>
                </a:pPr>
                <a:r>
                  <a:rPr lang="en-US" sz="2400" dirty="0">
                    <a:solidFill>
                      <a:schemeClr val="accent6">
                        <a:lumMod val="75000"/>
                      </a:schemeClr>
                    </a:solidFill>
                    <a:latin typeface="PT Serif" panose="020A0603040505020204" pitchFamily="18" charset="77"/>
                  </a:rPr>
                  <a:t>Privacy:</a:t>
                </a:r>
                <a:r>
                  <a:rPr lang="en-US" sz="2400" dirty="0">
                    <a:latin typeface="PT Serif" panose="020A0603040505020204" pitchFamily="18" charset="77"/>
                  </a:rPr>
                  <a:t> The distribution of any t -1 shares is same for all secrets</a:t>
                </a:r>
              </a:p>
            </p:txBody>
          </p:sp>
        </mc:Choice>
        <mc:Fallback>
          <p:sp>
            <p:nvSpPr>
              <p:cNvPr id="31" name="TextBox 30">
                <a:extLst>
                  <a:ext uri="{FF2B5EF4-FFF2-40B4-BE49-F238E27FC236}">
                    <a16:creationId xmlns:a16="http://schemas.microsoft.com/office/drawing/2014/main" id="{79DADEBF-A479-4FEC-0769-17C2C0526797}"/>
                  </a:ext>
                </a:extLst>
              </p:cNvPr>
              <p:cNvSpPr txBox="1">
                <a:spLocks noRot="1" noChangeAspect="1" noMove="1" noResize="1" noEditPoints="1" noAdjustHandles="1" noChangeArrowheads="1" noChangeShapeType="1" noTextEdit="1"/>
              </p:cNvSpPr>
              <p:nvPr/>
            </p:nvSpPr>
            <p:spPr>
              <a:xfrm>
                <a:off x="1989848" y="5668609"/>
                <a:ext cx="8991283" cy="1140569"/>
              </a:xfrm>
              <a:prstGeom prst="rect">
                <a:avLst/>
              </a:prstGeom>
              <a:blipFill>
                <a:blip r:embed="rId9"/>
                <a:stretch>
                  <a:fillRect l="-705" r="-705" b="-10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301569-FD89-5F7E-CAFE-39E329C1EAC2}"/>
                  </a:ext>
                </a:extLst>
              </p:cNvPr>
              <p:cNvSpPr txBox="1"/>
              <p:nvPr/>
            </p:nvSpPr>
            <p:spPr>
              <a:xfrm>
                <a:off x="297872" y="1167053"/>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=4 , </m:t>
                      </m:r>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latin typeface="PT Serif" panose="020A0603040505020204" pitchFamily="18" charset="77"/>
                </a:endParaRPr>
              </a:p>
            </p:txBody>
          </p:sp>
        </mc:Choice>
        <mc:Fallback xmlns="">
          <p:sp>
            <p:nvSpPr>
              <p:cNvPr id="32" name="TextBox 31">
                <a:extLst>
                  <a:ext uri="{FF2B5EF4-FFF2-40B4-BE49-F238E27FC236}">
                    <a16:creationId xmlns:a16="http://schemas.microsoft.com/office/drawing/2014/main" id="{8E301569-FD89-5F7E-CAFE-39E329C1EAC2}"/>
                  </a:ext>
                </a:extLst>
              </p:cNvPr>
              <p:cNvSpPr txBox="1">
                <a:spLocks noRot="1" noChangeAspect="1" noMove="1" noResize="1" noEditPoints="1" noAdjustHandles="1" noChangeArrowheads="1" noChangeShapeType="1" noTextEdit="1"/>
              </p:cNvSpPr>
              <p:nvPr/>
            </p:nvSpPr>
            <p:spPr>
              <a:xfrm>
                <a:off x="297872" y="1167053"/>
                <a:ext cx="1977682" cy="461665"/>
              </a:xfrm>
              <a:prstGeom prst="rect">
                <a:avLst/>
              </a:prstGeom>
              <a:blipFill>
                <a:blip r:embed="rId10"/>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BFF2D3E-EB93-EE9D-D0A5-DED8D0E9C464}"/>
                  </a:ext>
                </a:extLst>
              </p:cNvPr>
              <p:cNvSpPr txBox="1"/>
              <p:nvPr/>
            </p:nvSpPr>
            <p:spPr>
              <a:xfrm>
                <a:off x="3533953" y="4761717"/>
                <a:ext cx="25620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m:t>
                      </m:r>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 </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oMath>
                  </m:oMathPara>
                </a14:m>
                <a:endParaRPr lang="en-US" sz="2400" dirty="0"/>
              </a:p>
            </p:txBody>
          </p:sp>
        </mc:Choice>
        <mc:Fallback xmlns="">
          <p:sp>
            <p:nvSpPr>
              <p:cNvPr id="39" name="TextBox 38">
                <a:extLst>
                  <a:ext uri="{FF2B5EF4-FFF2-40B4-BE49-F238E27FC236}">
                    <a16:creationId xmlns:a16="http://schemas.microsoft.com/office/drawing/2014/main" id="{7BFF2D3E-EB93-EE9D-D0A5-DED8D0E9C464}"/>
                  </a:ext>
                </a:extLst>
              </p:cNvPr>
              <p:cNvSpPr txBox="1">
                <a:spLocks noRot="1" noChangeAspect="1" noMove="1" noResize="1" noEditPoints="1" noAdjustHandles="1" noChangeArrowheads="1" noChangeShapeType="1" noTextEdit="1"/>
              </p:cNvSpPr>
              <p:nvPr/>
            </p:nvSpPr>
            <p:spPr>
              <a:xfrm>
                <a:off x="3533953" y="4761717"/>
                <a:ext cx="2562047" cy="369332"/>
              </a:xfrm>
              <a:prstGeom prst="rect">
                <a:avLst/>
              </a:prstGeom>
              <a:blipFill>
                <a:blip r:embed="rId11"/>
                <a:stretch>
                  <a:fillRect l="-2463" t="-6452" r="-3448" b="-32258"/>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A98D70F0-C599-EC38-A7F7-02E921DCD711}"/>
              </a:ext>
            </a:extLst>
          </p:cNvPr>
          <p:cNvCxnSpPr>
            <a:cxnSpLocks/>
            <a:stCxn id="9" idx="2"/>
          </p:cNvCxnSpPr>
          <p:nvPr/>
        </p:nvCxnSpPr>
        <p:spPr>
          <a:xfrm>
            <a:off x="1743539" y="3839816"/>
            <a:ext cx="2004132" cy="874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9BCBF00-017C-054D-C9CB-79630B76019D}"/>
              </a:ext>
            </a:extLst>
          </p:cNvPr>
          <p:cNvCxnSpPr>
            <a:cxnSpLocks/>
            <a:stCxn id="10" idx="2"/>
            <a:endCxn id="39" idx="0"/>
          </p:cNvCxnSpPr>
          <p:nvPr/>
        </p:nvCxnSpPr>
        <p:spPr>
          <a:xfrm flipH="1">
            <a:off x="4814977" y="3884861"/>
            <a:ext cx="79991" cy="8768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43FA9E3-C094-BECF-49BE-30A8E7FBA8A1}"/>
                  </a:ext>
                </a:extLst>
              </p:cNvPr>
              <p:cNvSpPr txBox="1"/>
              <p:nvPr/>
            </p:nvSpPr>
            <p:spPr>
              <a:xfrm>
                <a:off x="4679809" y="5369340"/>
                <a:ext cx="27033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oMath>
                  </m:oMathPara>
                </a14:m>
                <a:endParaRPr lang="en-US" sz="2400" dirty="0"/>
              </a:p>
            </p:txBody>
          </p:sp>
        </mc:Choice>
        <mc:Fallback xmlns="">
          <p:sp>
            <p:nvSpPr>
              <p:cNvPr id="44" name="TextBox 43">
                <a:extLst>
                  <a:ext uri="{FF2B5EF4-FFF2-40B4-BE49-F238E27FC236}">
                    <a16:creationId xmlns:a16="http://schemas.microsoft.com/office/drawing/2014/main" id="{A43FA9E3-C094-BECF-49BE-30A8E7FBA8A1}"/>
                  </a:ext>
                </a:extLst>
              </p:cNvPr>
              <p:cNvSpPr txBox="1">
                <a:spLocks noRot="1" noChangeAspect="1" noMove="1" noResize="1" noEditPoints="1" noAdjustHandles="1" noChangeArrowheads="1" noChangeShapeType="1" noTextEdit="1"/>
              </p:cNvSpPr>
              <p:nvPr/>
            </p:nvSpPr>
            <p:spPr>
              <a:xfrm>
                <a:off x="4679809" y="5369340"/>
                <a:ext cx="270335" cy="369332"/>
              </a:xfrm>
              <a:prstGeom prst="rect">
                <a:avLst/>
              </a:prstGeom>
              <a:blipFill>
                <a:blip r:embed="rId12"/>
                <a:stretch>
                  <a:fillRect l="-4545" r="-4545"/>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2D01BD10-C49B-9402-39B2-1D92EA5F5820}"/>
              </a:ext>
            </a:extLst>
          </p:cNvPr>
          <p:cNvCxnSpPr>
            <a:cxnSpLocks/>
            <a:stCxn id="39" idx="2"/>
            <a:endCxn id="44" idx="0"/>
          </p:cNvCxnSpPr>
          <p:nvPr/>
        </p:nvCxnSpPr>
        <p:spPr>
          <a:xfrm>
            <a:off x="4814977" y="5131049"/>
            <a:ext cx="0" cy="238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Oval Callout 2">
                <a:extLst>
                  <a:ext uri="{FF2B5EF4-FFF2-40B4-BE49-F238E27FC236}">
                    <a16:creationId xmlns:a16="http://schemas.microsoft.com/office/drawing/2014/main" id="{19AE51C2-0B99-F32F-5917-FB3D63F8DE1F}"/>
                  </a:ext>
                </a:extLst>
              </p:cNvPr>
              <p:cNvSpPr/>
              <p:nvPr/>
            </p:nvSpPr>
            <p:spPr>
              <a:xfrm>
                <a:off x="7171509" y="509451"/>
                <a:ext cx="2222983" cy="773549"/>
              </a:xfrm>
              <a:prstGeom prst="wedgeEllipseCallout">
                <a:avLst>
                  <a:gd name="adj1" fmla="val -82534"/>
                  <a:gd name="adj2" fmla="val -168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Secret </a:t>
                </a:r>
                <a14:m>
                  <m:oMath xmlns:m="http://schemas.openxmlformats.org/officeDocument/2006/math">
                    <m:r>
                      <a:rPr lang="en-US" sz="2400" b="0" i="1" smtClean="0">
                        <a:latin typeface="Cambria Math" panose="02040503050406030204" pitchFamily="18" charset="0"/>
                      </a:rPr>
                      <m:t>𝑠</m:t>
                    </m:r>
                  </m:oMath>
                </a14:m>
                <a:endParaRPr lang="en-US" sz="2400" dirty="0">
                  <a:latin typeface="PT Serif" panose="020A0603040505020204" pitchFamily="18" charset="77"/>
                </a:endParaRPr>
              </a:p>
            </p:txBody>
          </p:sp>
        </mc:Choice>
        <mc:Fallback xmlns="">
          <p:sp>
            <p:nvSpPr>
              <p:cNvPr id="3" name="Oval Callout 2">
                <a:extLst>
                  <a:ext uri="{FF2B5EF4-FFF2-40B4-BE49-F238E27FC236}">
                    <a16:creationId xmlns:a16="http://schemas.microsoft.com/office/drawing/2014/main" id="{19AE51C2-0B99-F32F-5917-FB3D63F8DE1F}"/>
                  </a:ext>
                </a:extLst>
              </p:cNvPr>
              <p:cNvSpPr>
                <a:spLocks noRot="1" noChangeAspect="1" noMove="1" noResize="1" noEditPoints="1" noAdjustHandles="1" noChangeArrowheads="1" noChangeShapeType="1" noTextEdit="1"/>
              </p:cNvSpPr>
              <p:nvPr/>
            </p:nvSpPr>
            <p:spPr>
              <a:xfrm>
                <a:off x="7171509" y="509451"/>
                <a:ext cx="2222983" cy="773549"/>
              </a:xfrm>
              <a:prstGeom prst="wedgeEllipseCallout">
                <a:avLst>
                  <a:gd name="adj1" fmla="val -82534"/>
                  <a:gd name="adj2" fmla="val -16868"/>
                </a:avLst>
              </a:prstGeom>
              <a:blipFill>
                <a:blip r:embed="rId13"/>
                <a:stretch>
                  <a:fillRect/>
                </a:stretch>
              </a:blipFill>
            </p:spPr>
            <p:txBody>
              <a:bodyPr/>
              <a:lstStyle/>
              <a:p>
                <a:r>
                  <a:rPr lang="en-US">
                    <a:noFill/>
                  </a:rPr>
                  <a:t> </a:t>
                </a:r>
              </a:p>
            </p:txBody>
          </p:sp>
        </mc:Fallback>
      </mc:AlternateContent>
      <p:pic>
        <p:nvPicPr>
          <p:cNvPr id="4" name="Picture 3" descr="A grey box with green labels&#10;&#10;Description automatically generated">
            <a:extLst>
              <a:ext uri="{FF2B5EF4-FFF2-40B4-BE49-F238E27FC236}">
                <a16:creationId xmlns:a16="http://schemas.microsoft.com/office/drawing/2014/main" id="{48D3B6BC-7D24-9ABF-86EE-F4A8CDCE2D61}"/>
              </a:ext>
            </a:extLst>
          </p:cNvPr>
          <p:cNvPicPr>
            <a:picLocks noChangeAspect="1"/>
          </p:cNvPicPr>
          <p:nvPr/>
        </p:nvPicPr>
        <p:blipFill>
          <a:blip r:embed="rId5"/>
          <a:stretch>
            <a:fillRect/>
          </a:stretch>
        </p:blipFill>
        <p:spPr>
          <a:xfrm>
            <a:off x="9902203" y="2356838"/>
            <a:ext cx="1249188" cy="1539000"/>
          </a:xfrm>
          <a:prstGeom prst="rect">
            <a:avLst/>
          </a:prstGeom>
        </p:spPr>
      </p:pic>
      <p:cxnSp>
        <p:nvCxnSpPr>
          <p:cNvPr id="22" name="Straight Arrow Connector 21">
            <a:extLst>
              <a:ext uri="{FF2B5EF4-FFF2-40B4-BE49-F238E27FC236}">
                <a16:creationId xmlns:a16="http://schemas.microsoft.com/office/drawing/2014/main" id="{CF9083A4-5683-04A0-04B0-FD04699B2D33}"/>
              </a:ext>
            </a:extLst>
          </p:cNvPr>
          <p:cNvCxnSpPr>
            <a:cxnSpLocks/>
            <a:endCxn id="4" idx="0"/>
          </p:cNvCxnSpPr>
          <p:nvPr/>
        </p:nvCxnSpPr>
        <p:spPr>
          <a:xfrm>
            <a:off x="7012560" y="1726137"/>
            <a:ext cx="3514237" cy="630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5DF410-0293-DCF0-6D05-8304559B7601}"/>
                  </a:ext>
                </a:extLst>
              </p:cNvPr>
              <p:cNvSpPr txBox="1"/>
              <p:nvPr/>
            </p:nvSpPr>
            <p:spPr>
              <a:xfrm>
                <a:off x="10666957" y="2110033"/>
                <a:ext cx="5255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4</m:t>
                          </m:r>
                        </m:sub>
                      </m:sSub>
                    </m:oMath>
                  </m:oMathPara>
                </a14:m>
                <a:endParaRPr lang="en-US" sz="2400" dirty="0"/>
              </a:p>
            </p:txBody>
          </p:sp>
        </mc:Choice>
        <mc:Fallback xmlns="">
          <p:sp>
            <p:nvSpPr>
              <p:cNvPr id="26" name="TextBox 25">
                <a:extLst>
                  <a:ext uri="{FF2B5EF4-FFF2-40B4-BE49-F238E27FC236}">
                    <a16:creationId xmlns:a16="http://schemas.microsoft.com/office/drawing/2014/main" id="{765DF410-0293-DCF0-6D05-8304559B7601}"/>
                  </a:ext>
                </a:extLst>
              </p:cNvPr>
              <p:cNvSpPr txBox="1">
                <a:spLocks noRot="1" noChangeAspect="1" noMove="1" noResize="1" noEditPoints="1" noAdjustHandles="1" noChangeArrowheads="1" noChangeShapeType="1" noTextEdit="1"/>
              </p:cNvSpPr>
              <p:nvPr/>
            </p:nvSpPr>
            <p:spPr>
              <a:xfrm>
                <a:off x="10666957" y="2110033"/>
                <a:ext cx="525592" cy="369332"/>
              </a:xfrm>
              <a:prstGeom prst="rect">
                <a:avLst/>
              </a:prstGeom>
              <a:blipFill>
                <a:blip r:embed="rId14"/>
                <a:stretch>
                  <a:fillRect l="-9524" r="-4762" b="-10000"/>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591D62DF-813C-10A8-3BBD-6C7947987FB5}"/>
              </a:ext>
            </a:extLst>
          </p:cNvPr>
          <p:cNvCxnSpPr>
            <a:cxnSpLocks/>
            <a:stCxn id="11" idx="2"/>
          </p:cNvCxnSpPr>
          <p:nvPr/>
        </p:nvCxnSpPr>
        <p:spPr>
          <a:xfrm flipH="1">
            <a:off x="5418810" y="3864220"/>
            <a:ext cx="2449344" cy="867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069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P spid="20" grpId="0"/>
      <p:bldP spid="31" grpId="0"/>
      <p:bldP spid="39" grpId="0"/>
      <p:bldP spid="44" grpId="0"/>
      <p:bldP spid="3" grpId="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110D-76DB-76FA-AD8D-C542938545F5}"/>
              </a:ext>
            </a:extLst>
          </p:cNvPr>
          <p:cNvSpPr>
            <a:spLocks noGrp="1"/>
          </p:cNvSpPr>
          <p:nvPr>
            <p:ph type="title"/>
          </p:nvPr>
        </p:nvSpPr>
        <p:spPr/>
        <p:txBody>
          <a:bodyPr/>
          <a:lstStyle/>
          <a:p>
            <a:r>
              <a:rPr lang="en-US" dirty="0">
                <a:latin typeface="PT Serif" panose="020A0603040505020204" pitchFamily="18" charset="77"/>
              </a:rPr>
              <a:t>This work: Traceable Secret Sharing</a:t>
            </a:r>
          </a:p>
        </p:txBody>
      </p:sp>
      <p:sp>
        <p:nvSpPr>
          <p:cNvPr id="3" name="Content Placeholder 2">
            <a:extLst>
              <a:ext uri="{FF2B5EF4-FFF2-40B4-BE49-F238E27FC236}">
                <a16:creationId xmlns:a16="http://schemas.microsoft.com/office/drawing/2014/main" id="{33F1D737-6E0D-2EBF-F1C2-72F89DC72475}"/>
              </a:ext>
            </a:extLst>
          </p:cNvPr>
          <p:cNvSpPr>
            <a:spLocks noGrp="1"/>
          </p:cNvSpPr>
          <p:nvPr>
            <p:ph idx="1"/>
          </p:nvPr>
        </p:nvSpPr>
        <p:spPr>
          <a:xfrm>
            <a:off x="297872" y="1372578"/>
            <a:ext cx="10515600" cy="4351338"/>
          </a:xfrm>
        </p:spPr>
        <p:txBody>
          <a:bodyPr/>
          <a:lstStyle/>
          <a:p>
            <a:pPr>
              <a:lnSpc>
                <a:spcPct val="125000"/>
              </a:lnSpc>
            </a:pPr>
            <a:r>
              <a:rPr lang="en-US" sz="2800" dirty="0">
                <a:latin typeface="PT Serif" panose="020A0603040505020204" pitchFamily="18" charset="77"/>
              </a:rPr>
              <a:t> New definitions</a:t>
            </a:r>
          </a:p>
          <a:p>
            <a:pPr>
              <a:lnSpc>
                <a:spcPct val="125000"/>
              </a:lnSpc>
            </a:pPr>
            <a:r>
              <a:rPr lang="en-US" sz="2800" dirty="0">
                <a:latin typeface="PT Serif" panose="020A0603040505020204" pitchFamily="18" charset="77"/>
              </a:rPr>
              <a:t> Two constructions: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B3A04C1F-4AFA-3109-B422-9A69CB2DBC13}"/>
                  </a:ext>
                </a:extLst>
              </p:cNvPr>
              <p:cNvGraphicFramePr>
                <a:graphicFrameLocks noGrp="1"/>
              </p:cNvGraphicFramePr>
              <p:nvPr/>
            </p:nvGraphicFramePr>
            <p:xfrm>
              <a:off x="2073633" y="3044688"/>
              <a:ext cx="8044733" cy="2679228"/>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m:t>
                                </m:r>
                                <m:r>
                                  <a:rPr lang="en-US" sz="2400" b="0" i="1" smtClean="0">
                                    <a:solidFill>
                                      <a:schemeClr val="bg2">
                                        <a:lumMod val="25000"/>
                                      </a:schemeClr>
                                    </a:solidFill>
                                    <a:latin typeface="Cambria Math" panose="02040503050406030204" pitchFamily="18" charset="0"/>
                                  </a:rPr>
                                  <m:t>𝑓</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1</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333757606"/>
                      </a:ext>
                    </a:extLst>
                  </a:tr>
                  <a:tr h="643443">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bg2">
                                            <a:lumMod val="25000"/>
                                          </a:schemeClr>
                                        </a:solidFill>
                                        <a:latin typeface="Cambria Math" panose="02040503050406030204" pitchFamily="18" charset="0"/>
                                      </a:rPr>
                                    </m:ctrlPr>
                                  </m:sSupPr>
                                  <m:e>
                                    <m:d>
                                      <m:dPr>
                                        <m:begChr m:val="|"/>
                                        <m:endChr m:val="|"/>
                                        <m:ctrlPr>
                                          <a:rPr lang="en-US" sz="2400" b="0" i="1" smtClean="0">
                                            <a:solidFill>
                                              <a:schemeClr val="bg2">
                                                <a:lumMod val="25000"/>
                                              </a:schemeClr>
                                            </a:solidFill>
                                            <a:latin typeface="Cambria Math" panose="02040503050406030204" pitchFamily="18" charset="0"/>
                                          </a:rPr>
                                        </m:ctrlPr>
                                      </m:dPr>
                                      <m:e>
                                        <m:r>
                                          <a:rPr lang="en-US" sz="2400" b="0" i="1" smtClean="0">
                                            <a:solidFill>
                                              <a:schemeClr val="bg2">
                                                <a:lumMod val="25000"/>
                                              </a:schemeClr>
                                            </a:solidFill>
                                            <a:latin typeface="Cambria Math" panose="02040503050406030204" pitchFamily="18" charset="0"/>
                                          </a:rPr>
                                          <m:t>𝑠</m:t>
                                        </m:r>
                                      </m:e>
                                    </m:d>
                                  </m:e>
                                  <m:sup>
                                    <m:r>
                                      <a:rPr lang="en-US" sz="2400" b="0" i="1" smtClean="0">
                                        <a:solidFill>
                                          <a:schemeClr val="bg2">
                                            <a:lumMod val="25000"/>
                                          </a:schemeClr>
                                        </a:solidFill>
                                        <a:latin typeface="Cambria Math" panose="02040503050406030204" pitchFamily="18" charset="0"/>
                                      </a:rPr>
                                      <m:t>2</m:t>
                                    </m:r>
                                  </m:sup>
                                </m:sSup>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3330417989"/>
                      </a:ext>
                    </a:extLst>
                  </a:tr>
                </a:tbl>
              </a:graphicData>
            </a:graphic>
          </p:graphicFrame>
        </mc:Choice>
        <mc:Fallback xmlns="">
          <p:graphicFrame>
            <p:nvGraphicFramePr>
              <p:cNvPr id="6" name="Table 5">
                <a:extLst>
                  <a:ext uri="{FF2B5EF4-FFF2-40B4-BE49-F238E27FC236}">
                    <a16:creationId xmlns:a16="http://schemas.microsoft.com/office/drawing/2014/main" id="{B3A04C1F-4AFA-3109-B422-9A69CB2DBC13}"/>
                  </a:ext>
                </a:extLst>
              </p:cNvPr>
              <p:cNvGraphicFramePr>
                <a:graphicFrameLocks noGrp="1"/>
              </p:cNvGraphicFramePr>
              <p:nvPr/>
            </p:nvGraphicFramePr>
            <p:xfrm>
              <a:off x="2073633" y="3044688"/>
              <a:ext cx="8044733" cy="2679228"/>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endParaRPr lang="en-US"/>
                        </a:p>
                      </a:txBody>
                      <a:tcPr anchor="ctr">
                        <a:blipFill>
                          <a:blip r:embed="rId3"/>
                          <a:stretch>
                            <a:fillRect l="-105046" t="-72414" r="-87615" b="-218966"/>
                          </a:stretch>
                        </a:blipFill>
                      </a:tcPr>
                    </a:tc>
                    <a:tc>
                      <a:txBody>
                        <a:bodyPr/>
                        <a:lstStyle/>
                        <a:p>
                          <a:endParaRPr lang="en-US"/>
                        </a:p>
                      </a:txBody>
                      <a:tcPr anchor="ctr">
                        <a:blipFill>
                          <a:blip r:embed="rId3"/>
                          <a:stretch>
                            <a:fillRect l="-237766" t="-72414" r="-1596" b="-218966"/>
                          </a:stretch>
                        </a:blipFill>
                      </a:tcP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endParaRPr lang="en-US"/>
                        </a:p>
                      </a:txBody>
                      <a:tcPr anchor="ctr">
                        <a:blipFill>
                          <a:blip r:embed="rId3"/>
                          <a:stretch>
                            <a:fillRect l="-105046" t="-196078" r="-87615" b="-149020"/>
                          </a:stretch>
                        </a:blipFill>
                      </a:tcPr>
                    </a:tc>
                    <a:tc>
                      <a:txBody>
                        <a:bodyPr/>
                        <a:lstStyle/>
                        <a:p>
                          <a:endParaRPr lang="en-US"/>
                        </a:p>
                      </a:txBody>
                      <a:tcPr anchor="ctr">
                        <a:blipFill>
                          <a:blip r:embed="rId3"/>
                          <a:stretch>
                            <a:fillRect l="-237766" t="-196078" r="-1596" b="-149020"/>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endParaRPr lang="en-US"/>
                        </a:p>
                      </a:txBody>
                      <a:tcPr anchor="ctr">
                        <a:blipFill>
                          <a:blip r:embed="rId3"/>
                          <a:stretch>
                            <a:fillRect l="-105046" t="-232308" r="-87615" b="-16923"/>
                          </a:stretch>
                        </a:blipFill>
                      </a:tcPr>
                    </a:tc>
                    <a:tc>
                      <a:txBody>
                        <a:bodyPr/>
                        <a:lstStyle/>
                        <a:p>
                          <a:endParaRPr lang="en-US"/>
                        </a:p>
                      </a:txBody>
                      <a:tcPr anchor="ctr">
                        <a:blipFill>
                          <a:blip r:embed="rId3"/>
                          <a:stretch>
                            <a:fillRect l="-237766" t="-232308" r="-1596" b="-16923"/>
                          </a:stretch>
                        </a:blipFill>
                      </a:tcPr>
                    </a:tc>
                    <a:extLst>
                      <a:ext uri="{0D108BD9-81ED-4DB2-BD59-A6C34878D82A}">
                        <a16:rowId xmlns:a16="http://schemas.microsoft.com/office/drawing/2014/main" val="3330417989"/>
                      </a:ext>
                    </a:extLst>
                  </a:tr>
                </a:tbl>
              </a:graphicData>
            </a:graphic>
          </p:graphicFrame>
        </mc:Fallback>
      </mc:AlternateContent>
      <p:sp>
        <p:nvSpPr>
          <p:cNvPr id="5" name="Round Diagonal Corner Rectangle 4">
            <a:extLst>
              <a:ext uri="{FF2B5EF4-FFF2-40B4-BE49-F238E27FC236}">
                <a16:creationId xmlns:a16="http://schemas.microsoft.com/office/drawing/2014/main" id="{24867543-2E0A-FA56-8242-17F93D4691DB}"/>
              </a:ext>
            </a:extLst>
          </p:cNvPr>
          <p:cNvSpPr/>
          <p:nvPr/>
        </p:nvSpPr>
        <p:spPr>
          <a:xfrm>
            <a:off x="1932118" y="4137197"/>
            <a:ext cx="8327761" cy="906187"/>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21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C36A-57F7-D334-A5BF-469FB02ED689}"/>
              </a:ext>
            </a:extLst>
          </p:cNvPr>
          <p:cNvSpPr>
            <a:spLocks noGrp="1"/>
          </p:cNvSpPr>
          <p:nvPr>
            <p:ph type="title"/>
          </p:nvPr>
        </p:nvSpPr>
        <p:spPr/>
        <p:txBody>
          <a:bodyPr/>
          <a:lstStyle/>
          <a:p>
            <a:r>
              <a:rPr lang="en-US" dirty="0"/>
              <a:t>Blakely</a:t>
            </a:r>
          </a:p>
        </p:txBody>
      </p:sp>
      <p:sp>
        <p:nvSpPr>
          <p:cNvPr id="3" name="Content Placeholder 2">
            <a:extLst>
              <a:ext uri="{FF2B5EF4-FFF2-40B4-BE49-F238E27FC236}">
                <a16:creationId xmlns:a16="http://schemas.microsoft.com/office/drawing/2014/main" id="{0C94CBE0-89E6-0CD9-978B-6FC6D22DFC6D}"/>
              </a:ext>
            </a:extLst>
          </p:cNvPr>
          <p:cNvSpPr>
            <a:spLocks noGrp="1"/>
          </p:cNvSpPr>
          <p:nvPr>
            <p:ph idx="1"/>
          </p:nvPr>
        </p:nvSpPr>
        <p:spPr/>
        <p:txBody>
          <a:bodyPr/>
          <a:lstStyle/>
          <a:p>
            <a:r>
              <a:rPr lang="en-US" dirty="0"/>
              <a:t>Secret: 1</a:t>
            </a:r>
            <a:r>
              <a:rPr lang="en-US" baseline="30000" dirty="0"/>
              <a:t>st</a:t>
            </a:r>
            <a:r>
              <a:rPr lang="en-US" dirty="0"/>
              <a:t> coordinate of a point</a:t>
            </a:r>
          </a:p>
          <a:p>
            <a:r>
              <a:rPr lang="en-US" dirty="0"/>
              <a:t>Each party gets a hyperplane</a:t>
            </a:r>
          </a:p>
          <a:p>
            <a:endParaRPr lang="en-US" dirty="0"/>
          </a:p>
        </p:txBody>
      </p:sp>
    </p:spTree>
    <p:extLst>
      <p:ext uri="{BB962C8B-B14F-4D97-AF65-F5344CB8AC3E}">
        <p14:creationId xmlns:p14="http://schemas.microsoft.com/office/powerpoint/2010/main" val="52695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2D0D-619A-46A6-F8F3-8CAB00ACCC56}"/>
              </a:ext>
            </a:extLst>
          </p:cNvPr>
          <p:cNvSpPr>
            <a:spLocks noGrp="1"/>
          </p:cNvSpPr>
          <p:nvPr>
            <p:ph type="title"/>
          </p:nvPr>
        </p:nvSpPr>
        <p:spPr/>
        <p:txBody>
          <a:bodyPr/>
          <a:lstStyle/>
          <a:p>
            <a:r>
              <a:rPr lang="en-US" dirty="0"/>
              <a:t>Tracing in Blakely</a:t>
            </a:r>
          </a:p>
        </p:txBody>
      </p:sp>
      <p:sp>
        <p:nvSpPr>
          <p:cNvPr id="3" name="Content Placeholder 2">
            <a:extLst>
              <a:ext uri="{FF2B5EF4-FFF2-40B4-BE49-F238E27FC236}">
                <a16:creationId xmlns:a16="http://schemas.microsoft.com/office/drawing/2014/main" id="{9D053646-D58A-E121-DC18-6DFEB0A4B72E}"/>
              </a:ext>
            </a:extLst>
          </p:cNvPr>
          <p:cNvSpPr>
            <a:spLocks noGrp="1"/>
          </p:cNvSpPr>
          <p:nvPr>
            <p:ph idx="1"/>
          </p:nvPr>
        </p:nvSpPr>
        <p:spPr/>
        <p:txBody>
          <a:bodyPr/>
          <a:lstStyle/>
          <a:p>
            <a:r>
              <a:rPr lang="en-US" dirty="0"/>
              <a:t>Assuming R gives full point:</a:t>
            </a:r>
          </a:p>
          <a:p>
            <a:r>
              <a:rPr lang="en-US" dirty="0"/>
              <a:t>Random planes as input.</a:t>
            </a:r>
          </a:p>
          <a:p>
            <a:r>
              <a:rPr lang="en-US" dirty="0"/>
              <a:t>See paper</a:t>
            </a:r>
          </a:p>
        </p:txBody>
      </p:sp>
    </p:spTree>
    <p:extLst>
      <p:ext uri="{BB962C8B-B14F-4D97-AF65-F5344CB8AC3E}">
        <p14:creationId xmlns:p14="http://schemas.microsoft.com/office/powerpoint/2010/main" val="3160831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110D-76DB-76FA-AD8D-C542938545F5}"/>
              </a:ext>
            </a:extLst>
          </p:cNvPr>
          <p:cNvSpPr>
            <a:spLocks noGrp="1"/>
          </p:cNvSpPr>
          <p:nvPr>
            <p:ph type="title"/>
          </p:nvPr>
        </p:nvSpPr>
        <p:spPr/>
        <p:txBody>
          <a:bodyPr/>
          <a:lstStyle/>
          <a:p>
            <a:r>
              <a:rPr lang="en-US" dirty="0">
                <a:latin typeface="PT Serif" panose="020A0603040505020204" pitchFamily="18" charset="77"/>
              </a:rPr>
              <a:t>Summary</a:t>
            </a:r>
          </a:p>
        </p:txBody>
      </p:sp>
      <p:sp>
        <p:nvSpPr>
          <p:cNvPr id="3" name="Content Placeholder 2">
            <a:extLst>
              <a:ext uri="{FF2B5EF4-FFF2-40B4-BE49-F238E27FC236}">
                <a16:creationId xmlns:a16="http://schemas.microsoft.com/office/drawing/2014/main" id="{33F1D737-6E0D-2EBF-F1C2-72F89DC72475}"/>
              </a:ext>
            </a:extLst>
          </p:cNvPr>
          <p:cNvSpPr>
            <a:spLocks noGrp="1"/>
          </p:cNvSpPr>
          <p:nvPr>
            <p:ph idx="1"/>
          </p:nvPr>
        </p:nvSpPr>
        <p:spPr>
          <a:xfrm>
            <a:off x="297872" y="1372578"/>
            <a:ext cx="10515600" cy="4351338"/>
          </a:xfrm>
        </p:spPr>
        <p:txBody>
          <a:bodyPr/>
          <a:lstStyle/>
          <a:p>
            <a:pPr>
              <a:lnSpc>
                <a:spcPct val="125000"/>
              </a:lnSpc>
            </a:pPr>
            <a:r>
              <a:rPr lang="en-US" sz="2800" dirty="0">
                <a:latin typeface="PT Serif" panose="020A0603040505020204" pitchFamily="18" charset="77"/>
              </a:rPr>
              <a:t>New definitions</a:t>
            </a:r>
          </a:p>
          <a:p>
            <a:pPr>
              <a:lnSpc>
                <a:spcPct val="125000"/>
              </a:lnSpc>
            </a:pPr>
            <a:r>
              <a:rPr lang="en-US" sz="2800" dirty="0">
                <a:latin typeface="PT Serif" panose="020A0603040505020204" pitchFamily="18" charset="77"/>
              </a:rPr>
              <a:t> Two constructions:</a:t>
            </a: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EF3222C0-F468-B013-B336-1588C8F1B489}"/>
                  </a:ext>
                </a:extLst>
              </p:cNvPr>
              <p:cNvGraphicFramePr>
                <a:graphicFrameLocks noGrp="1"/>
              </p:cNvGraphicFramePr>
              <p:nvPr>
                <p:extLst>
                  <p:ext uri="{D42A27DB-BD31-4B8C-83A1-F6EECF244321}">
                    <p14:modId xmlns:p14="http://schemas.microsoft.com/office/powerpoint/2010/main" val="1598168359"/>
                  </p:ext>
                </p:extLst>
              </p:nvPr>
            </p:nvGraphicFramePr>
            <p:xfrm>
              <a:off x="1272050" y="3187192"/>
              <a:ext cx="8044733" cy="2734326"/>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m:t>
                                    </m:r>
                                    <m:r>
                                      <a:rPr lang="en-US" sz="2400" b="0" i="1" smtClean="0">
                                        <a:latin typeface="Cambria Math" panose="02040503050406030204" pitchFamily="18" charset="0"/>
                                      </a:rPr>
                                      <m:t>𝑓</m:t>
                                    </m:r>
                                    <m:r>
                                      <a:rPr lang="en-US" sz="2400" b="0" i="1" smtClean="0">
                                        <a:latin typeface="Cambria Math" panose="02040503050406030204" pitchFamily="18" charset="0"/>
                                      </a:rPr>
                                      <m:t>𝜆</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𝜖</m:t>
                                        </m:r>
                                      </m:e>
                                      <m:sup>
                                        <m:r>
                                          <a:rPr lang="en-US" sz="2400" b="0" i="1" smtClean="0">
                                            <a:latin typeface="Cambria Math" panose="02040503050406030204" pitchFamily="18" charset="0"/>
                                          </a:rPr>
                                          <m:t>4</m:t>
                                        </m:r>
                                      </m:sup>
                                    </m:sSup>
                                  </m:den>
                                </m:f>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1/</m:t>
                                </m:r>
                                <m:r>
                                  <a:rPr lang="en-US" sz="2400" b="0" i="1" smtClean="0">
                                    <a:solidFill>
                                      <a:schemeClr val="bg2">
                                        <a:lumMod val="25000"/>
                                      </a:schemeClr>
                                    </a:solidFill>
                                    <a:latin typeface="Cambria Math" panose="02040503050406030204" pitchFamily="18" charset="0"/>
                                  </a:rPr>
                                  <m:t>𝜖</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333757606"/>
                      </a:ext>
                    </a:extLst>
                  </a:tr>
                  <a:tr h="643443">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bg2">
                                            <a:lumMod val="25000"/>
                                          </a:schemeClr>
                                        </a:solidFill>
                                        <a:latin typeface="Cambria Math" panose="02040503050406030204" pitchFamily="18" charset="0"/>
                                      </a:rPr>
                                    </m:ctrlPr>
                                  </m:sSupPr>
                                  <m:e>
                                    <m:d>
                                      <m:dPr>
                                        <m:begChr m:val="|"/>
                                        <m:endChr m:val="|"/>
                                        <m:ctrlPr>
                                          <a:rPr lang="en-US" sz="2400" b="0" i="1" smtClean="0">
                                            <a:solidFill>
                                              <a:schemeClr val="bg2">
                                                <a:lumMod val="25000"/>
                                              </a:schemeClr>
                                            </a:solidFill>
                                            <a:latin typeface="Cambria Math" panose="02040503050406030204" pitchFamily="18" charset="0"/>
                                          </a:rPr>
                                        </m:ctrlPr>
                                      </m:dPr>
                                      <m:e>
                                        <m:r>
                                          <a:rPr lang="en-US" sz="2400" b="0" i="1" smtClean="0">
                                            <a:solidFill>
                                              <a:schemeClr val="bg2">
                                                <a:lumMod val="25000"/>
                                              </a:schemeClr>
                                            </a:solidFill>
                                            <a:latin typeface="Cambria Math" panose="02040503050406030204" pitchFamily="18" charset="0"/>
                                          </a:rPr>
                                          <m:t>𝑠</m:t>
                                        </m:r>
                                      </m:e>
                                    </m:d>
                                  </m:e>
                                  <m:sup>
                                    <m:r>
                                      <a:rPr lang="en-US" sz="2400" b="0" i="1" smtClean="0">
                                        <a:solidFill>
                                          <a:schemeClr val="bg2">
                                            <a:lumMod val="25000"/>
                                          </a:schemeClr>
                                        </a:solidFill>
                                        <a:latin typeface="Cambria Math" panose="02040503050406030204" pitchFamily="18" charset="0"/>
                                      </a:rPr>
                                      <m:t>2</m:t>
                                    </m:r>
                                  </m:sup>
                                </m:sSup>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𝑛</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𝜖</m:t>
                                    </m:r>
                                  </m:e>
                                  <m:sup>
                                    <m:r>
                                      <a:rPr lang="en-US" sz="2400" b="0" i="1" smtClean="0">
                                        <a:solidFill>
                                          <a:schemeClr val="bg2">
                                            <a:lumMod val="25000"/>
                                          </a:schemeClr>
                                        </a:solidFill>
                                        <a:latin typeface="Cambria Math" panose="02040503050406030204" pitchFamily="18" charset="0"/>
                                      </a:rPr>
                                      <m:t>2</m:t>
                                    </m:r>
                                  </m:sup>
                                </m:sSup>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3330417989"/>
                      </a:ext>
                    </a:extLst>
                  </a:tr>
                </a:tbl>
              </a:graphicData>
            </a:graphic>
          </p:graphicFrame>
        </mc:Choice>
        <mc:Fallback>
          <p:graphicFrame>
            <p:nvGraphicFramePr>
              <p:cNvPr id="5" name="Table 4">
                <a:extLst>
                  <a:ext uri="{FF2B5EF4-FFF2-40B4-BE49-F238E27FC236}">
                    <a16:creationId xmlns:a16="http://schemas.microsoft.com/office/drawing/2014/main" id="{EF3222C0-F468-B013-B336-1588C8F1B489}"/>
                  </a:ext>
                </a:extLst>
              </p:cNvPr>
              <p:cNvGraphicFramePr>
                <a:graphicFrameLocks noGrp="1"/>
              </p:cNvGraphicFramePr>
              <p:nvPr>
                <p:extLst>
                  <p:ext uri="{D42A27DB-BD31-4B8C-83A1-F6EECF244321}">
                    <p14:modId xmlns:p14="http://schemas.microsoft.com/office/powerpoint/2010/main" val="1598168359"/>
                  </p:ext>
                </p:extLst>
              </p:nvPr>
            </p:nvGraphicFramePr>
            <p:xfrm>
              <a:off x="1272050" y="3187192"/>
              <a:ext cx="8044733" cy="2734326"/>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86829">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endParaRPr lang="en-US"/>
                        </a:p>
                      </a:txBody>
                      <a:tcPr anchor="ctr">
                        <a:blipFill>
                          <a:blip r:embed="rId3"/>
                          <a:stretch>
                            <a:fillRect l="-105046" t="-65079" r="-87156" b="-200000"/>
                          </a:stretch>
                        </a:blipFill>
                      </a:tcPr>
                    </a:tc>
                    <a:tc>
                      <a:txBody>
                        <a:bodyPr/>
                        <a:lstStyle/>
                        <a:p>
                          <a:endParaRPr lang="en-US"/>
                        </a:p>
                      </a:txBody>
                      <a:tcPr anchor="ctr">
                        <a:blipFill>
                          <a:blip r:embed="rId3"/>
                          <a:stretch>
                            <a:fillRect l="-237766" t="-65079" r="-1064" b="-200000"/>
                          </a:stretch>
                        </a:blipFill>
                      </a:tcP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endParaRPr lang="en-US"/>
                        </a:p>
                      </a:txBody>
                      <a:tcPr anchor="ctr">
                        <a:blipFill>
                          <a:blip r:embed="rId3"/>
                          <a:stretch>
                            <a:fillRect l="-105046" t="-203922" r="-87156" b="-147059"/>
                          </a:stretch>
                        </a:blipFill>
                      </a:tcPr>
                    </a:tc>
                    <a:tc>
                      <a:txBody>
                        <a:bodyPr/>
                        <a:lstStyle/>
                        <a:p>
                          <a:endParaRPr lang="en-US"/>
                        </a:p>
                      </a:txBody>
                      <a:tcPr anchor="ctr">
                        <a:blipFill>
                          <a:blip r:embed="rId3"/>
                          <a:stretch>
                            <a:fillRect l="-237766" t="-203922" r="-1064" b="-147059"/>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endParaRPr lang="en-US"/>
                        </a:p>
                      </a:txBody>
                      <a:tcPr anchor="ctr">
                        <a:blipFill>
                          <a:blip r:embed="rId3"/>
                          <a:stretch>
                            <a:fillRect l="-105046" t="-238462" r="-87156" b="-15385"/>
                          </a:stretch>
                        </a:blipFill>
                      </a:tcPr>
                    </a:tc>
                    <a:tc>
                      <a:txBody>
                        <a:bodyPr/>
                        <a:lstStyle/>
                        <a:p>
                          <a:endParaRPr lang="en-US"/>
                        </a:p>
                      </a:txBody>
                      <a:tcPr anchor="ctr">
                        <a:blipFill>
                          <a:blip r:embed="rId3"/>
                          <a:stretch>
                            <a:fillRect l="-237766" t="-238462" r="-1064" b="-15385"/>
                          </a:stretch>
                        </a:blipFill>
                      </a:tcPr>
                    </a:tc>
                    <a:extLst>
                      <a:ext uri="{0D108BD9-81ED-4DB2-BD59-A6C34878D82A}">
                        <a16:rowId xmlns:a16="http://schemas.microsoft.com/office/drawing/2014/main" val="3330417989"/>
                      </a:ext>
                    </a:extLst>
                  </a:tr>
                </a:tbl>
              </a:graphicData>
            </a:graphic>
          </p:graphicFrame>
        </mc:Fallback>
      </mc:AlternateContent>
      <p:sp>
        <p:nvSpPr>
          <p:cNvPr id="6" name="Cloud Callout 5">
            <a:extLst>
              <a:ext uri="{FF2B5EF4-FFF2-40B4-BE49-F238E27FC236}">
                <a16:creationId xmlns:a16="http://schemas.microsoft.com/office/drawing/2014/main" id="{8CEA421E-751D-5A1D-BD7D-B40E7D0BB3F9}"/>
              </a:ext>
            </a:extLst>
          </p:cNvPr>
          <p:cNvSpPr/>
          <p:nvPr/>
        </p:nvSpPr>
        <p:spPr>
          <a:xfrm>
            <a:off x="8874232" y="3523195"/>
            <a:ext cx="3230086" cy="1258784"/>
          </a:xfrm>
          <a:prstGeom prst="cloudCallout">
            <a:avLst>
              <a:gd name="adj1" fmla="val -61104"/>
              <a:gd name="adj2" fmla="val 513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latin typeface="PT Serif" panose="020A0603040505020204" pitchFamily="18" charset="77"/>
              </a:rPr>
              <a:t>Can trace stateful boxes!</a:t>
            </a:r>
          </a:p>
        </p:txBody>
      </p:sp>
    </p:spTree>
    <p:extLst>
      <p:ext uri="{BB962C8B-B14F-4D97-AF65-F5344CB8AC3E}">
        <p14:creationId xmlns:p14="http://schemas.microsoft.com/office/powerpoint/2010/main" val="18802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6B6AB5-2028-E060-FB72-EBF554EC2D72}"/>
              </a:ext>
            </a:extLst>
          </p:cNvPr>
          <p:cNvSpPr txBox="1">
            <a:spLocks/>
          </p:cNvSpPr>
          <p:nvPr/>
        </p:nvSpPr>
        <p:spPr>
          <a:xfrm>
            <a:off x="297872" y="35767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T Serif" panose="020A0603040505020204" pitchFamily="18" charset="77"/>
            </a:endParaRPr>
          </a:p>
        </p:txBody>
      </p:sp>
      <p:sp>
        <p:nvSpPr>
          <p:cNvPr id="5" name="TextBox 4">
            <a:extLst>
              <a:ext uri="{FF2B5EF4-FFF2-40B4-BE49-F238E27FC236}">
                <a16:creationId xmlns:a16="http://schemas.microsoft.com/office/drawing/2014/main" id="{D1E9425D-28F8-27A0-AFA7-9F9CC37DA621}"/>
              </a:ext>
            </a:extLst>
          </p:cNvPr>
          <p:cNvSpPr txBox="1"/>
          <p:nvPr/>
        </p:nvSpPr>
        <p:spPr>
          <a:xfrm>
            <a:off x="297872" y="1088014"/>
            <a:ext cx="10515600" cy="2228687"/>
          </a:xfrm>
          <a:prstGeom prst="rect">
            <a:avLst/>
          </a:prstGeom>
          <a:noFill/>
        </p:spPr>
        <p:txBody>
          <a:bodyPr wrap="square" rtlCol="0">
            <a:spAutoFit/>
          </a:bodyPr>
          <a:lstStyle/>
          <a:p>
            <a:pPr>
              <a:lnSpc>
                <a:spcPct val="150000"/>
              </a:lnSpc>
            </a:pPr>
            <a:r>
              <a:rPr lang="en-US" sz="3200" dirty="0">
                <a:latin typeface="PT Serif" panose="020A0603040505020204" pitchFamily="18" charset="77"/>
              </a:rPr>
              <a:t>Tracing in other secret sharing schemes</a:t>
            </a:r>
          </a:p>
          <a:p>
            <a:pPr marL="742950" lvl="1" indent="-285750">
              <a:lnSpc>
                <a:spcPct val="150000"/>
              </a:lnSpc>
              <a:buFont typeface="Arial" panose="020B0604020202020204" pitchFamily="34" charset="0"/>
              <a:buChar char="•"/>
            </a:pPr>
            <a:r>
              <a:rPr lang="en-US" sz="3200" dirty="0">
                <a:latin typeface="PT Serif" panose="020A0603040505020204" pitchFamily="18" charset="77"/>
              </a:rPr>
              <a:t>CRT-based</a:t>
            </a:r>
          </a:p>
          <a:p>
            <a:pPr marL="742950" lvl="1" indent="-285750">
              <a:lnSpc>
                <a:spcPct val="150000"/>
              </a:lnSpc>
              <a:buFont typeface="Arial" panose="020B0604020202020204" pitchFamily="34" charset="0"/>
              <a:buChar char="•"/>
            </a:pPr>
            <a:r>
              <a:rPr lang="en-US" sz="3200" dirty="0">
                <a:latin typeface="PT Serif" panose="020A0603040505020204" pitchFamily="18" charset="77"/>
              </a:rPr>
              <a:t>LDPC-based [CDDFS15,ANP23]</a:t>
            </a:r>
          </a:p>
        </p:txBody>
      </p:sp>
      <p:sp>
        <p:nvSpPr>
          <p:cNvPr id="7" name="Title 6">
            <a:extLst>
              <a:ext uri="{FF2B5EF4-FFF2-40B4-BE49-F238E27FC236}">
                <a16:creationId xmlns:a16="http://schemas.microsoft.com/office/drawing/2014/main" id="{A736B0B5-E337-CC2A-D2D6-93000EFD5DF7}"/>
              </a:ext>
            </a:extLst>
          </p:cNvPr>
          <p:cNvSpPr>
            <a:spLocks noGrp="1"/>
          </p:cNvSpPr>
          <p:nvPr>
            <p:ph type="title"/>
          </p:nvPr>
        </p:nvSpPr>
        <p:spPr>
          <a:xfrm>
            <a:off x="297872" y="288926"/>
            <a:ext cx="10515600" cy="1325563"/>
          </a:xfrm>
        </p:spPr>
        <p:txBody>
          <a:bodyPr/>
          <a:lstStyle/>
          <a:p>
            <a:r>
              <a:rPr lang="en-US" dirty="0">
                <a:latin typeface="PT Serif" panose="020A0603040505020204" pitchFamily="18" charset="77"/>
              </a:rPr>
              <a:t>Open Problems</a:t>
            </a:r>
            <a:br>
              <a:rPr lang="en-US" dirty="0">
                <a:latin typeface="PT Serif" panose="020A0603040505020204" pitchFamily="18" charset="77"/>
              </a:rPr>
            </a:br>
            <a:endParaRPr lang="en-US" dirty="0"/>
          </a:p>
        </p:txBody>
      </p:sp>
    </p:spTree>
    <p:extLst>
      <p:ext uri="{BB962C8B-B14F-4D97-AF65-F5344CB8AC3E}">
        <p14:creationId xmlns:p14="http://schemas.microsoft.com/office/powerpoint/2010/main" val="36135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4"/>
          <p:cNvSpPr txBox="1">
            <a:spLocks noGrp="1"/>
          </p:cNvSpPr>
          <p:nvPr>
            <p:ph type="title"/>
          </p:nvPr>
        </p:nvSpPr>
        <p:spPr>
          <a:xfrm>
            <a:off x="101733" y="241639"/>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PT Serif" panose="020A0603040505020204" pitchFamily="18" charset="77"/>
              </a:rPr>
              <a:t>Thank you for listening!</a:t>
            </a:r>
            <a:endParaRPr dirty="0">
              <a:latin typeface="PT Serif" panose="020A0603040505020204" pitchFamily="18" charset="77"/>
            </a:endParaRPr>
          </a:p>
        </p:txBody>
      </p:sp>
      <p:sp>
        <p:nvSpPr>
          <p:cNvPr id="1061" name="Google Shape;1061;p74"/>
          <p:cNvSpPr txBox="1">
            <a:spLocks noGrp="1"/>
          </p:cNvSpPr>
          <p:nvPr>
            <p:ph type="body" idx="1"/>
          </p:nvPr>
        </p:nvSpPr>
        <p:spPr>
          <a:xfrm>
            <a:off x="217367" y="1005239"/>
            <a:ext cx="11726800" cy="5218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3200" dirty="0">
                <a:latin typeface="PT Serif" panose="020A0603040505020204" pitchFamily="18" charset="77"/>
              </a:rPr>
              <a:t>Questions?</a:t>
            </a:r>
            <a:endParaRPr sz="3200" dirty="0">
              <a:latin typeface="PT Serif" panose="020A0603040505020204" pitchFamily="18" charset="77"/>
            </a:endParaRPr>
          </a:p>
        </p:txBody>
      </p:sp>
      <p:cxnSp>
        <p:nvCxnSpPr>
          <p:cNvPr id="2" name="Straight Connector 1">
            <a:extLst>
              <a:ext uri="{FF2B5EF4-FFF2-40B4-BE49-F238E27FC236}">
                <a16:creationId xmlns:a16="http://schemas.microsoft.com/office/drawing/2014/main" id="{2BCFF751-5F78-5171-6C2A-07F2F9E03273}"/>
              </a:ext>
            </a:extLst>
          </p:cNvPr>
          <p:cNvCxnSpPr>
            <a:cxnSpLocks/>
          </p:cNvCxnSpPr>
          <p:nvPr/>
        </p:nvCxnSpPr>
        <p:spPr>
          <a:xfrm>
            <a:off x="163672" y="6144345"/>
            <a:ext cx="522135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46ACE6-E937-FDD3-507A-DD15939492B4}"/>
              </a:ext>
            </a:extLst>
          </p:cNvPr>
          <p:cNvSpPr txBox="1"/>
          <p:nvPr/>
        </p:nvSpPr>
        <p:spPr>
          <a:xfrm>
            <a:off x="97412" y="6237471"/>
            <a:ext cx="5870712" cy="543675"/>
          </a:xfrm>
          <a:prstGeom prst="rect">
            <a:avLst/>
          </a:prstGeom>
          <a:noFill/>
        </p:spPr>
        <p:txBody>
          <a:bodyPr wrap="square" rtlCol="0">
            <a:spAutoFit/>
          </a:bodyPr>
          <a:lstStyle/>
          <a:p>
            <a:r>
              <a:rPr lang="en-US" sz="2933" dirty="0">
                <a:latin typeface="PT Serif" panose="020A0603040505020204" pitchFamily="18" charset="77"/>
              </a:rPr>
              <a:t>https://</a:t>
            </a:r>
            <a:r>
              <a:rPr lang="en-US" sz="2933" dirty="0" err="1">
                <a:latin typeface="PT Serif" panose="020A0603040505020204" pitchFamily="18" charset="77"/>
              </a:rPr>
              <a:t>eprint.iacr.org</a:t>
            </a:r>
            <a:r>
              <a:rPr lang="en-US" sz="2933" dirty="0">
                <a:latin typeface="PT Serif" panose="020A0603040505020204" pitchFamily="18" charset="77"/>
              </a:rPr>
              <a:t>/2024/405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D50E-DA9F-D5CC-6F0B-F4CF76CD88AF}"/>
              </a:ext>
            </a:extLst>
          </p:cNvPr>
          <p:cNvSpPr>
            <a:spLocks noGrp="1"/>
          </p:cNvSpPr>
          <p:nvPr>
            <p:ph type="title"/>
          </p:nvPr>
        </p:nvSpPr>
        <p:spPr/>
        <p:txBody>
          <a:bodyPr/>
          <a:lstStyle/>
          <a:p>
            <a:r>
              <a:rPr lang="en-US" dirty="0">
                <a:latin typeface="PT Serif" panose="020A0603040505020204" pitchFamily="18" charset="77"/>
              </a:rPr>
              <a:t>Comparison with GSS21 definition</a:t>
            </a:r>
          </a:p>
        </p:txBody>
      </p:sp>
      <p:sp>
        <p:nvSpPr>
          <p:cNvPr id="3" name="Content Placeholder 2">
            <a:extLst>
              <a:ext uri="{FF2B5EF4-FFF2-40B4-BE49-F238E27FC236}">
                <a16:creationId xmlns:a16="http://schemas.microsoft.com/office/drawing/2014/main" id="{879620E7-A837-E555-B217-0E8033493A26}"/>
              </a:ext>
            </a:extLst>
          </p:cNvPr>
          <p:cNvSpPr>
            <a:spLocks noGrp="1"/>
          </p:cNvSpPr>
          <p:nvPr>
            <p:ph idx="1"/>
          </p:nvPr>
        </p:nvSpPr>
        <p:spPr/>
        <p:txBody>
          <a:bodyPr/>
          <a:lstStyle/>
          <a:p>
            <a:pPr marL="0" indent="0">
              <a:buNone/>
            </a:pPr>
            <a:endParaRPr lang="en-US" dirty="0">
              <a:solidFill>
                <a:schemeClr val="accent6">
                  <a:lumMod val="75000"/>
                </a:schemeClr>
              </a:solidFill>
              <a:latin typeface="PT Serif" panose="020A0603040505020204" pitchFamily="18" charset="77"/>
            </a:endParaRPr>
          </a:p>
          <a:p>
            <a:r>
              <a:rPr lang="en-US" dirty="0">
                <a:solidFill>
                  <a:schemeClr val="accent6">
                    <a:lumMod val="75000"/>
                  </a:schemeClr>
                </a:solidFill>
                <a:latin typeface="PT Serif" panose="020A0603040505020204" pitchFamily="18" charset="77"/>
              </a:rPr>
              <a:t>Assume only black-box access to R</a:t>
            </a:r>
          </a:p>
          <a:p>
            <a:endParaRPr lang="en-US" dirty="0">
              <a:solidFill>
                <a:schemeClr val="accent6">
                  <a:lumMod val="75000"/>
                </a:schemeClr>
              </a:solidFill>
              <a:latin typeface="PT Serif" panose="020A0603040505020204" pitchFamily="18" charset="77"/>
            </a:endParaRPr>
          </a:p>
          <a:p>
            <a:endParaRPr lang="en-US" dirty="0">
              <a:solidFill>
                <a:schemeClr val="accent6">
                  <a:lumMod val="75000"/>
                </a:schemeClr>
              </a:solidFill>
              <a:latin typeface="PT Serif" panose="020A0603040505020204" pitchFamily="18" charset="77"/>
            </a:endParaRPr>
          </a:p>
          <a:p>
            <a:r>
              <a:rPr lang="en-US" dirty="0">
                <a:solidFill>
                  <a:schemeClr val="accent2">
                    <a:lumMod val="75000"/>
                  </a:schemeClr>
                </a:solidFill>
                <a:latin typeface="PT Serif" panose="020A0603040505020204" pitchFamily="18" charset="77"/>
              </a:rPr>
              <a:t>Require R to output the full reconstructed secret</a:t>
            </a:r>
          </a:p>
        </p:txBody>
      </p:sp>
    </p:spTree>
    <p:extLst>
      <p:ext uri="{BB962C8B-B14F-4D97-AF65-F5344CB8AC3E}">
        <p14:creationId xmlns:p14="http://schemas.microsoft.com/office/powerpoint/2010/main" val="186180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B57D-A00D-BD91-32AA-0206A2C1D5A7}"/>
              </a:ext>
            </a:extLst>
          </p:cNvPr>
          <p:cNvSpPr>
            <a:spLocks noGrp="1"/>
          </p:cNvSpPr>
          <p:nvPr>
            <p:ph type="title"/>
          </p:nvPr>
        </p:nvSpPr>
        <p:spPr>
          <a:xfrm>
            <a:off x="297872" y="94960"/>
            <a:ext cx="10891496" cy="1325563"/>
          </a:xfrm>
        </p:spPr>
        <p:txBody>
          <a:bodyPr/>
          <a:lstStyle/>
          <a:p>
            <a:r>
              <a:rPr lang="en-US" dirty="0">
                <a:latin typeface="PT Serif" panose="020A0603040505020204" pitchFamily="18" charset="77"/>
              </a:rPr>
              <a:t>Traceability in Secret Sharing: 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8EC311-128C-7F4C-72E5-18C052A7BFAC}"/>
                  </a:ext>
                </a:extLst>
              </p:cNvPr>
              <p:cNvSpPr>
                <a:spLocks noGrp="1"/>
              </p:cNvSpPr>
              <p:nvPr>
                <p:ph idx="1"/>
              </p:nvPr>
            </p:nvSpPr>
            <p:spPr>
              <a:xfrm>
                <a:off x="297871" y="1253331"/>
                <a:ext cx="10987749"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shares of servers?</a:t>
                </a:r>
              </a:p>
            </p:txBody>
          </p:sp>
        </mc:Choice>
        <mc:Fallback xmlns="">
          <p:sp>
            <p:nvSpPr>
              <p:cNvPr id="3" name="Content Placeholder 2">
                <a:extLst>
                  <a:ext uri="{FF2B5EF4-FFF2-40B4-BE49-F238E27FC236}">
                    <a16:creationId xmlns:a16="http://schemas.microsoft.com/office/drawing/2014/main" id="{F98EC311-128C-7F4C-72E5-18C052A7BFAC}"/>
                  </a:ext>
                </a:extLst>
              </p:cNvPr>
              <p:cNvSpPr>
                <a:spLocks noGrp="1" noRot="1" noChangeAspect="1" noMove="1" noResize="1" noEditPoints="1" noAdjustHandles="1" noChangeArrowheads="1" noChangeShapeType="1" noTextEdit="1"/>
              </p:cNvSpPr>
              <p:nvPr>
                <p:ph idx="1"/>
              </p:nvPr>
            </p:nvSpPr>
            <p:spPr>
              <a:xfrm>
                <a:off x="297871" y="1253331"/>
                <a:ext cx="10987749" cy="4351338"/>
              </a:xfrm>
              <a:blipFill>
                <a:blip r:embed="rId3"/>
                <a:stretch>
                  <a:fillRect l="-1155" t="-2326"/>
                </a:stretch>
              </a:blipFill>
            </p:spPr>
            <p:txBody>
              <a:bodyPr/>
              <a:lstStyle/>
              <a:p>
                <a:r>
                  <a:rPr lang="en-US">
                    <a:noFill/>
                  </a:rPr>
                  <a:t> </a:t>
                </a:r>
              </a:p>
            </p:txBody>
          </p:sp>
        </mc:Fallback>
      </mc:AlternateContent>
      <p:pic>
        <p:nvPicPr>
          <p:cNvPr id="4" name="Picture 3" descr="A grey box with green labels&#10;&#10;Description automatically generated">
            <a:extLst>
              <a:ext uri="{FF2B5EF4-FFF2-40B4-BE49-F238E27FC236}">
                <a16:creationId xmlns:a16="http://schemas.microsoft.com/office/drawing/2014/main" id="{F67DE9FF-522A-EC77-7757-7E7294F0AACA}"/>
              </a:ext>
            </a:extLst>
          </p:cNvPr>
          <p:cNvPicPr>
            <a:picLocks noChangeAspect="1"/>
          </p:cNvPicPr>
          <p:nvPr/>
        </p:nvPicPr>
        <p:blipFill>
          <a:blip r:embed="rId4"/>
          <a:stretch>
            <a:fillRect/>
          </a:stretch>
        </p:blipFill>
        <p:spPr>
          <a:xfrm>
            <a:off x="2339161" y="1742705"/>
            <a:ext cx="1187983" cy="1463595"/>
          </a:xfrm>
          <a:prstGeom prst="rect">
            <a:avLst/>
          </a:prstGeom>
        </p:spPr>
      </p:pic>
      <p:pic>
        <p:nvPicPr>
          <p:cNvPr id="5" name="Picture 4" descr="A grey box with green labels&#10;&#10;Description automatically generated">
            <a:extLst>
              <a:ext uri="{FF2B5EF4-FFF2-40B4-BE49-F238E27FC236}">
                <a16:creationId xmlns:a16="http://schemas.microsoft.com/office/drawing/2014/main" id="{1E36D66D-C023-6477-89F9-BC333EFB0311}"/>
              </a:ext>
            </a:extLst>
          </p:cNvPr>
          <p:cNvPicPr>
            <a:picLocks noChangeAspect="1"/>
          </p:cNvPicPr>
          <p:nvPr/>
        </p:nvPicPr>
        <p:blipFill>
          <a:blip r:embed="rId4"/>
          <a:stretch>
            <a:fillRect/>
          </a:stretch>
        </p:blipFill>
        <p:spPr>
          <a:xfrm>
            <a:off x="4869827" y="1742704"/>
            <a:ext cx="1187983" cy="1463595"/>
          </a:xfrm>
          <a:prstGeom prst="rect">
            <a:avLst/>
          </a:prstGeom>
        </p:spPr>
      </p:pic>
      <p:pic>
        <p:nvPicPr>
          <p:cNvPr id="6" name="Picture 5" descr="A grey box with green labels&#10;&#10;Description automatically generated">
            <a:extLst>
              <a:ext uri="{FF2B5EF4-FFF2-40B4-BE49-F238E27FC236}">
                <a16:creationId xmlns:a16="http://schemas.microsoft.com/office/drawing/2014/main" id="{2E2AB38A-3CB4-7D00-8B95-27B8D6937D21}"/>
              </a:ext>
            </a:extLst>
          </p:cNvPr>
          <p:cNvPicPr>
            <a:picLocks noChangeAspect="1"/>
          </p:cNvPicPr>
          <p:nvPr/>
        </p:nvPicPr>
        <p:blipFill>
          <a:blip r:embed="rId4"/>
          <a:stretch>
            <a:fillRect/>
          </a:stretch>
        </p:blipFill>
        <p:spPr>
          <a:xfrm>
            <a:off x="7364869" y="1742703"/>
            <a:ext cx="1187983" cy="14635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BBABCE-B3C2-9574-683A-FFF5F7F70DC6}"/>
                  </a:ext>
                </a:extLst>
              </p:cNvPr>
              <p:cNvSpPr txBox="1"/>
              <p:nvPr/>
            </p:nvSpPr>
            <p:spPr>
              <a:xfrm>
                <a:off x="2360179" y="3113900"/>
                <a:ext cx="495584"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1</m:t>
                          </m:r>
                        </m:sub>
                      </m:sSub>
                    </m:oMath>
                  </m:oMathPara>
                </a14:m>
                <a:endParaRPr lang="en-US" sz="2300" dirty="0"/>
              </a:p>
            </p:txBody>
          </p:sp>
        </mc:Choice>
        <mc:Fallback xmlns="">
          <p:sp>
            <p:nvSpPr>
              <p:cNvPr id="7" name="TextBox 6">
                <a:extLst>
                  <a:ext uri="{FF2B5EF4-FFF2-40B4-BE49-F238E27FC236}">
                    <a16:creationId xmlns:a16="http://schemas.microsoft.com/office/drawing/2014/main" id="{BCBBABCE-B3C2-9574-683A-FFF5F7F70DC6}"/>
                  </a:ext>
                </a:extLst>
              </p:cNvPr>
              <p:cNvSpPr txBox="1">
                <a:spLocks noRot="1" noChangeAspect="1" noMove="1" noResize="1" noEditPoints="1" noAdjustHandles="1" noChangeArrowheads="1" noChangeShapeType="1" noTextEdit="1"/>
              </p:cNvSpPr>
              <p:nvPr/>
            </p:nvSpPr>
            <p:spPr>
              <a:xfrm>
                <a:off x="2360179" y="3113900"/>
                <a:ext cx="495584" cy="353943"/>
              </a:xfrm>
              <a:prstGeom prst="rect">
                <a:avLst/>
              </a:prstGeom>
              <a:blipFill>
                <a:blip r:embed="rId5"/>
                <a:stretch>
                  <a:fillRect l="-7500" r="-5000"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AF5B33-6D18-4D9B-4522-2A3619D77FF3}"/>
                  </a:ext>
                </a:extLst>
              </p:cNvPr>
              <p:cNvSpPr txBox="1"/>
              <p:nvPr/>
            </p:nvSpPr>
            <p:spPr>
              <a:xfrm>
                <a:off x="7467830" y="3117030"/>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3</m:t>
                          </m:r>
                        </m:sub>
                      </m:sSub>
                    </m:oMath>
                  </m:oMathPara>
                </a14:m>
                <a:endParaRPr lang="en-US" sz="2300" dirty="0"/>
              </a:p>
            </p:txBody>
          </p:sp>
        </mc:Choice>
        <mc:Fallback xmlns="">
          <p:sp>
            <p:nvSpPr>
              <p:cNvPr id="9" name="TextBox 8">
                <a:extLst>
                  <a:ext uri="{FF2B5EF4-FFF2-40B4-BE49-F238E27FC236}">
                    <a16:creationId xmlns:a16="http://schemas.microsoft.com/office/drawing/2014/main" id="{A5AF5B33-6D18-4D9B-4522-2A3619D77FF3}"/>
                  </a:ext>
                </a:extLst>
              </p:cNvPr>
              <p:cNvSpPr txBox="1">
                <a:spLocks noRot="1" noChangeAspect="1" noMove="1" noResize="1" noEditPoints="1" noAdjustHandles="1" noChangeArrowheads="1" noChangeShapeType="1" noTextEdit="1"/>
              </p:cNvSpPr>
              <p:nvPr/>
            </p:nvSpPr>
            <p:spPr>
              <a:xfrm>
                <a:off x="7467830" y="3117030"/>
                <a:ext cx="502382" cy="353943"/>
              </a:xfrm>
              <a:prstGeom prst="rect">
                <a:avLst/>
              </a:prstGeom>
              <a:blipFill>
                <a:blip r:embed="rId7"/>
                <a:stretch>
                  <a:fillRect l="-10000" r="-5000" b="-10345"/>
                </a:stretch>
              </a:blipFill>
            </p:spPr>
            <p:txBody>
              <a:bodyPr/>
              <a:lstStyle/>
              <a:p>
                <a:r>
                  <a:rPr lang="en-US">
                    <a:noFill/>
                  </a:rPr>
                  <a:t> </a:t>
                </a:r>
              </a:p>
            </p:txBody>
          </p:sp>
        </mc:Fallback>
      </mc:AlternateContent>
      <p:pic>
        <p:nvPicPr>
          <p:cNvPr id="10" name="Picture 9" descr="A stack of money on a white background&#10;&#10;Description automatically generated">
            <a:extLst>
              <a:ext uri="{FF2B5EF4-FFF2-40B4-BE49-F238E27FC236}">
                <a16:creationId xmlns:a16="http://schemas.microsoft.com/office/drawing/2014/main" id="{89EED8AC-3C58-4076-13E4-669AEE774371}"/>
              </a:ext>
            </a:extLst>
          </p:cNvPr>
          <p:cNvPicPr>
            <a:picLocks noChangeAspect="1"/>
          </p:cNvPicPr>
          <p:nvPr/>
        </p:nvPicPr>
        <p:blipFill>
          <a:blip r:embed="rId8"/>
          <a:stretch>
            <a:fillRect/>
          </a:stretch>
        </p:blipFill>
        <p:spPr>
          <a:xfrm>
            <a:off x="2175155" y="5589609"/>
            <a:ext cx="841023" cy="675962"/>
          </a:xfrm>
          <a:prstGeom prst="rect">
            <a:avLst/>
          </a:prstGeom>
        </p:spPr>
      </p:pic>
      <p:pic>
        <p:nvPicPr>
          <p:cNvPr id="11" name="Picture 10" descr="A red smiley face with horns&#10;&#10;Description automatically generated">
            <a:extLst>
              <a:ext uri="{FF2B5EF4-FFF2-40B4-BE49-F238E27FC236}">
                <a16:creationId xmlns:a16="http://schemas.microsoft.com/office/drawing/2014/main" id="{E7B7C915-6EF8-F3AC-B46F-9CE52ED8890D}"/>
              </a:ext>
            </a:extLst>
          </p:cNvPr>
          <p:cNvPicPr>
            <a:picLocks noChangeAspect="1"/>
          </p:cNvPicPr>
          <p:nvPr/>
        </p:nvPicPr>
        <p:blipFill>
          <a:blip r:embed="rId9"/>
          <a:stretch>
            <a:fillRect/>
          </a:stretch>
        </p:blipFill>
        <p:spPr>
          <a:xfrm>
            <a:off x="297870" y="5426425"/>
            <a:ext cx="1133627" cy="110709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ADC9B7-23EC-725B-40B5-9AA007828AEF}"/>
                  </a:ext>
                </a:extLst>
              </p:cNvPr>
              <p:cNvSpPr txBox="1"/>
              <p:nvPr/>
            </p:nvSpPr>
            <p:spPr>
              <a:xfrm>
                <a:off x="535105" y="4837912"/>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2" name="TextBox 11">
                <a:extLst>
                  <a:ext uri="{FF2B5EF4-FFF2-40B4-BE49-F238E27FC236}">
                    <a16:creationId xmlns:a16="http://schemas.microsoft.com/office/drawing/2014/main" id="{23ADC9B7-23EC-725B-40B5-9AA007828AEF}"/>
                  </a:ext>
                </a:extLst>
              </p:cNvPr>
              <p:cNvSpPr txBox="1">
                <a:spLocks noRot="1" noChangeAspect="1" noMove="1" noResize="1" noEditPoints="1" noAdjustHandles="1" noChangeArrowheads="1" noChangeShapeType="1" noTextEdit="1"/>
              </p:cNvSpPr>
              <p:nvPr/>
            </p:nvSpPr>
            <p:spPr>
              <a:xfrm>
                <a:off x="535105" y="4837912"/>
                <a:ext cx="659155" cy="584775"/>
              </a:xfrm>
              <a:prstGeom prst="rect">
                <a:avLst/>
              </a:prstGeom>
              <a:blipFill>
                <a:blip r:embed="rId10"/>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BBAF770-7E0D-1118-915F-1A3FDB93ED96}"/>
              </a:ext>
            </a:extLst>
          </p:cNvPr>
          <p:cNvCxnSpPr>
            <a:cxnSpLocks/>
            <a:stCxn id="7" idx="2"/>
            <a:endCxn id="10" idx="0"/>
          </p:cNvCxnSpPr>
          <p:nvPr/>
        </p:nvCxnSpPr>
        <p:spPr>
          <a:xfrm flipH="1">
            <a:off x="2595667" y="3467843"/>
            <a:ext cx="12304" cy="2121766"/>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0AAD443-D53D-354A-28FB-F431C2DD413D}"/>
                  </a:ext>
                </a:extLst>
              </p:cNvPr>
              <p:cNvSpPr txBox="1"/>
              <p:nvPr/>
            </p:nvSpPr>
            <p:spPr>
              <a:xfrm>
                <a:off x="2360762" y="3302164"/>
                <a:ext cx="495584"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1</m:t>
                          </m:r>
                        </m:sub>
                      </m:sSub>
                    </m:oMath>
                  </m:oMathPara>
                </a14:m>
                <a:endParaRPr lang="en-US" sz="2300" dirty="0"/>
              </a:p>
            </p:txBody>
          </p:sp>
        </mc:Choice>
        <mc:Fallback>
          <p:sp>
            <p:nvSpPr>
              <p:cNvPr id="14" name="TextBox 13">
                <a:extLst>
                  <a:ext uri="{FF2B5EF4-FFF2-40B4-BE49-F238E27FC236}">
                    <a16:creationId xmlns:a16="http://schemas.microsoft.com/office/drawing/2014/main" id="{D0AAD443-D53D-354A-28FB-F431C2DD413D}"/>
                  </a:ext>
                </a:extLst>
              </p:cNvPr>
              <p:cNvSpPr txBox="1">
                <a:spLocks noRot="1" noChangeAspect="1" noMove="1" noResize="1" noEditPoints="1" noAdjustHandles="1" noChangeArrowheads="1" noChangeShapeType="1" noTextEdit="1"/>
              </p:cNvSpPr>
              <p:nvPr/>
            </p:nvSpPr>
            <p:spPr>
              <a:xfrm>
                <a:off x="2360762" y="3302164"/>
                <a:ext cx="495584" cy="353943"/>
              </a:xfrm>
              <a:prstGeom prst="rect">
                <a:avLst/>
              </a:prstGeom>
              <a:blipFill>
                <a:blip r:embed="rId11"/>
                <a:stretch>
                  <a:fillRect l="-7317" r="-2439" b="-1071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4F04F0E-4B41-4876-77B2-AD78CEC3B688}"/>
              </a:ext>
            </a:extLst>
          </p:cNvPr>
          <p:cNvSpPr txBox="1"/>
          <p:nvPr/>
        </p:nvSpPr>
        <p:spPr>
          <a:xfrm>
            <a:off x="6544691" y="5511352"/>
            <a:ext cx="5096141" cy="830997"/>
          </a:xfrm>
          <a:prstGeom prst="rect">
            <a:avLst/>
          </a:prstGeom>
          <a:noFill/>
        </p:spPr>
        <p:txBody>
          <a:bodyPr wrap="square" rtlCol="0">
            <a:spAutoFit/>
          </a:bodyPr>
          <a:lstStyle/>
          <a:p>
            <a:r>
              <a:rPr lang="en-US" sz="2400" dirty="0">
                <a:latin typeface="PT Serif" panose="020A0603040505020204" pitchFamily="18" charset="77"/>
              </a:rPr>
              <a:t>Secret shares could trivially identify the selling parties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E48993-42AE-59E7-9980-04E2EE9EB9DF}"/>
                  </a:ext>
                </a:extLst>
              </p:cNvPr>
              <p:cNvSpPr txBox="1"/>
              <p:nvPr/>
            </p:nvSpPr>
            <p:spPr>
              <a:xfrm>
                <a:off x="238495" y="3084074"/>
                <a:ext cx="2357172" cy="1107996"/>
              </a:xfrm>
              <a:prstGeom prst="rect">
                <a:avLst/>
              </a:prstGeom>
              <a:noFill/>
            </p:spPr>
            <p:txBody>
              <a:bodyPr wrap="square" rtlCol="0">
                <a:spAutoFit/>
              </a:bodyPr>
              <a:lstStyle/>
              <a:p>
                <a:r>
                  <a:rPr lang="en-US" sz="2200" dirty="0">
                    <a:latin typeface="PT Serif" panose="020A0603040505020204" pitchFamily="18" charset="77"/>
                  </a:rPr>
                  <a:t>Shamir Shares:</a:t>
                </a:r>
              </a:p>
              <a:p>
                <a14:m>
                  <m:oMath xmlns:m="http://schemas.openxmlformats.org/officeDocument/2006/math">
                    <m:r>
                      <a:rPr lang="en-US" sz="2200" b="0" i="1" smtClean="0">
                        <a:latin typeface="Cambria Math" panose="02040503050406030204" pitchFamily="18" charset="0"/>
                      </a:rPr>
                      <m:t>𝑔</m:t>
                    </m:r>
                    <m:r>
                      <a:rPr lang="en-US" sz="2200" b="0" i="1" smtClean="0">
                        <a:latin typeface="Cambria Math" panose="02040503050406030204" pitchFamily="18" charset="0"/>
                      </a:rPr>
                      <m:t>←</m:t>
                    </m:r>
                  </m:oMath>
                </a14:m>
                <a:r>
                  <a:rPr lang="en-US" dirty="0">
                    <a:latin typeface="PT Serif" panose="020A0603040505020204" pitchFamily="18" charset="77"/>
                  </a:rPr>
                  <a:t>$</a:t>
                </a:r>
                <a:r>
                  <a:rPr lang="en-US" sz="2200" dirty="0">
                    <a:latin typeface="PT Serif" panose="020A0603040505020204" pitchFamily="18" charset="77"/>
                  </a:rPr>
                  <a:t>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𝔽</m:t>
                        </m:r>
                      </m:e>
                      <m:sup>
                        <m:r>
                          <a:rPr lang="en-US" sz="2200" b="0" i="1" smtClean="0">
                            <a:latin typeface="Cambria Math" panose="02040503050406030204" pitchFamily="18" charset="0"/>
                          </a:rPr>
                          <m:t>𝑡</m:t>
                        </m:r>
                        <m:r>
                          <a:rPr lang="en-US" sz="2200" b="0" i="1" smtClean="0">
                            <a:latin typeface="Cambria Math" panose="02040503050406030204" pitchFamily="18" charset="0"/>
                          </a:rPr>
                          <m:t>−1</m:t>
                        </m:r>
                      </m:sup>
                    </m:sSup>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oMath>
                </a14:m>
                <a:endParaRPr lang="en-US" sz="2200" b="0" i="1" dirty="0">
                  <a:latin typeface="PT Serif" panose="020A0603040505020204" pitchFamily="18" charset="77"/>
                </a:endParaRPr>
              </a:p>
              <a:p>
                <a:r>
                  <a:rPr lang="en-US" sz="2200" b="0" dirty="0" err="1">
                    <a:latin typeface="PT Serif" panose="020A0603040505020204" pitchFamily="18" charset="77"/>
                  </a:rPr>
                  <a:t>s.t.</a:t>
                </a:r>
                <a:r>
                  <a:rPr lang="en-US" sz="2200" b="0" dirty="0">
                    <a:latin typeface="PT Serif" panose="020A0603040505020204" pitchFamily="18" charset="77"/>
                  </a:rPr>
                  <a:t>  </a:t>
                </a:r>
                <a14:m>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0</m:t>
                        </m:r>
                      </m:e>
                    </m:d>
                    <m:r>
                      <a:rPr lang="en-US" sz="2200" b="0" i="1" smtClean="0">
                        <a:latin typeface="Cambria Math" panose="02040503050406030204" pitchFamily="18" charset="0"/>
                      </a:rPr>
                      <m:t>=</m:t>
                    </m:r>
                    <m:r>
                      <a:rPr lang="en-US" sz="2200" b="0" i="1" smtClean="0">
                        <a:latin typeface="Cambria Math" panose="02040503050406030204" pitchFamily="18" charset="0"/>
                      </a:rPr>
                      <m:t>𝑠</m:t>
                    </m:r>
                  </m:oMath>
                </a14:m>
                <a:endParaRPr lang="en-US" sz="2200" dirty="0">
                  <a:latin typeface="PT Serif" panose="020A0603040505020204" pitchFamily="18" charset="77"/>
                </a:endParaRPr>
              </a:p>
            </p:txBody>
          </p:sp>
        </mc:Choice>
        <mc:Fallback xmlns="">
          <p:sp>
            <p:nvSpPr>
              <p:cNvPr id="17" name="TextBox 16">
                <a:extLst>
                  <a:ext uri="{FF2B5EF4-FFF2-40B4-BE49-F238E27FC236}">
                    <a16:creationId xmlns:a16="http://schemas.microsoft.com/office/drawing/2014/main" id="{A5E48993-42AE-59E7-9980-04E2EE9EB9DF}"/>
                  </a:ext>
                </a:extLst>
              </p:cNvPr>
              <p:cNvSpPr txBox="1">
                <a:spLocks noRot="1" noChangeAspect="1" noMove="1" noResize="1" noEditPoints="1" noAdjustHandles="1" noChangeArrowheads="1" noChangeShapeType="1" noTextEdit="1"/>
              </p:cNvSpPr>
              <p:nvPr/>
            </p:nvSpPr>
            <p:spPr>
              <a:xfrm>
                <a:off x="238495" y="3084074"/>
                <a:ext cx="2357172" cy="1107996"/>
              </a:xfrm>
              <a:prstGeom prst="rect">
                <a:avLst/>
              </a:prstGeom>
              <a:blipFill>
                <a:blip r:embed="rId12"/>
                <a:stretch>
                  <a:fillRect l="-3209" t="-3371" b="-101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2E687B-BCE1-D35F-D0B3-519C6C0ECF9B}"/>
                  </a:ext>
                </a:extLst>
              </p:cNvPr>
              <p:cNvSpPr txBox="1"/>
              <p:nvPr/>
            </p:nvSpPr>
            <p:spPr>
              <a:xfrm>
                <a:off x="2778672" y="3072142"/>
                <a:ext cx="1687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=( 1 , </m:t>
                      </m:r>
                      <m:r>
                        <a:rPr lang="en-US" sz="2300" b="0" i="1" smtClean="0">
                          <a:latin typeface="Cambria Math" panose="02040503050406030204" pitchFamily="18" charset="0"/>
                        </a:rPr>
                        <m:t>𝑔</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1</m:t>
                          </m:r>
                        </m:e>
                      </m:d>
                      <m:r>
                        <a:rPr lang="en-US" sz="2300" b="0" i="1" smtClean="0">
                          <a:latin typeface="Cambria Math" panose="02040503050406030204" pitchFamily="18" charset="0"/>
                        </a:rPr>
                        <m:t> )</m:t>
                      </m:r>
                    </m:oMath>
                  </m:oMathPara>
                </a14:m>
                <a:endParaRPr lang="en-US" sz="2300" dirty="0"/>
              </a:p>
            </p:txBody>
          </p:sp>
        </mc:Choice>
        <mc:Fallback xmlns="">
          <p:sp>
            <p:nvSpPr>
              <p:cNvPr id="19" name="TextBox 18">
                <a:extLst>
                  <a:ext uri="{FF2B5EF4-FFF2-40B4-BE49-F238E27FC236}">
                    <a16:creationId xmlns:a16="http://schemas.microsoft.com/office/drawing/2014/main" id="{E02E687B-BCE1-D35F-D0B3-519C6C0ECF9B}"/>
                  </a:ext>
                </a:extLst>
              </p:cNvPr>
              <p:cNvSpPr txBox="1">
                <a:spLocks noRot="1" noChangeAspect="1" noMove="1" noResize="1" noEditPoints="1" noAdjustHandles="1" noChangeArrowheads="1" noChangeShapeType="1" noTextEdit="1"/>
              </p:cNvSpPr>
              <p:nvPr/>
            </p:nvSpPr>
            <p:spPr>
              <a:xfrm>
                <a:off x="2778672" y="3072142"/>
                <a:ext cx="1687449" cy="461665"/>
              </a:xfrm>
              <a:prstGeom prst="rect">
                <a:avLst/>
              </a:prstGeom>
              <a:blipFill>
                <a:blip r:embed="rId13"/>
                <a:stretch>
                  <a:fillRect r="-8209"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2A7659-09A2-1314-3F5F-BC196A422AF9}"/>
                  </a:ext>
                </a:extLst>
              </p:cNvPr>
              <p:cNvSpPr txBox="1"/>
              <p:nvPr/>
            </p:nvSpPr>
            <p:spPr>
              <a:xfrm>
                <a:off x="5342652" y="3066815"/>
                <a:ext cx="1687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=( 2 , </m:t>
                      </m:r>
                      <m:r>
                        <a:rPr lang="en-US" sz="2300" b="0" i="1" smtClean="0">
                          <a:latin typeface="Cambria Math" panose="02040503050406030204" pitchFamily="18" charset="0"/>
                        </a:rPr>
                        <m:t>𝑔</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2</m:t>
                          </m:r>
                        </m:e>
                      </m:d>
                      <m:r>
                        <a:rPr lang="en-US" sz="2300" b="0" i="1" smtClean="0">
                          <a:latin typeface="Cambria Math" panose="02040503050406030204" pitchFamily="18" charset="0"/>
                        </a:rPr>
                        <m:t> )</m:t>
                      </m:r>
                    </m:oMath>
                  </m:oMathPara>
                </a14:m>
                <a:endParaRPr lang="en-US" sz="2300" dirty="0"/>
              </a:p>
            </p:txBody>
          </p:sp>
        </mc:Choice>
        <mc:Fallback xmlns="">
          <p:sp>
            <p:nvSpPr>
              <p:cNvPr id="22" name="TextBox 21">
                <a:extLst>
                  <a:ext uri="{FF2B5EF4-FFF2-40B4-BE49-F238E27FC236}">
                    <a16:creationId xmlns:a16="http://schemas.microsoft.com/office/drawing/2014/main" id="{7C2A7659-09A2-1314-3F5F-BC196A422AF9}"/>
                  </a:ext>
                </a:extLst>
              </p:cNvPr>
              <p:cNvSpPr txBox="1">
                <a:spLocks noRot="1" noChangeAspect="1" noMove="1" noResize="1" noEditPoints="1" noAdjustHandles="1" noChangeArrowheads="1" noChangeShapeType="1" noTextEdit="1"/>
              </p:cNvSpPr>
              <p:nvPr/>
            </p:nvSpPr>
            <p:spPr>
              <a:xfrm>
                <a:off x="5342652" y="3066815"/>
                <a:ext cx="1687449" cy="461665"/>
              </a:xfrm>
              <a:prstGeom prst="rect">
                <a:avLst/>
              </a:prstGeom>
              <a:blipFill>
                <a:blip r:embed="rId14"/>
                <a:stretch>
                  <a:fillRect r="-746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AB38AFF-0DDE-D82C-B707-18BCAAD78E59}"/>
                  </a:ext>
                </a:extLst>
              </p:cNvPr>
              <p:cNvSpPr txBox="1"/>
              <p:nvPr/>
            </p:nvSpPr>
            <p:spPr>
              <a:xfrm>
                <a:off x="7934524" y="3070863"/>
                <a:ext cx="1687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=( 3 , </m:t>
                      </m:r>
                      <m:r>
                        <a:rPr lang="en-US" sz="2300" b="0" i="1" smtClean="0">
                          <a:latin typeface="Cambria Math" panose="02040503050406030204" pitchFamily="18" charset="0"/>
                        </a:rPr>
                        <m:t>𝑔</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3</m:t>
                          </m:r>
                        </m:e>
                      </m:d>
                      <m:r>
                        <a:rPr lang="en-US" sz="2300" b="0" i="1" smtClean="0">
                          <a:latin typeface="Cambria Math" panose="02040503050406030204" pitchFamily="18" charset="0"/>
                        </a:rPr>
                        <m:t> )</m:t>
                      </m:r>
                    </m:oMath>
                  </m:oMathPara>
                </a14:m>
                <a:endParaRPr lang="en-US" sz="2300" dirty="0"/>
              </a:p>
            </p:txBody>
          </p:sp>
        </mc:Choice>
        <mc:Fallback xmlns="">
          <p:sp>
            <p:nvSpPr>
              <p:cNvPr id="23" name="TextBox 22">
                <a:extLst>
                  <a:ext uri="{FF2B5EF4-FFF2-40B4-BE49-F238E27FC236}">
                    <a16:creationId xmlns:a16="http://schemas.microsoft.com/office/drawing/2014/main" id="{1AB38AFF-0DDE-D82C-B707-18BCAAD78E59}"/>
                  </a:ext>
                </a:extLst>
              </p:cNvPr>
              <p:cNvSpPr txBox="1">
                <a:spLocks noRot="1" noChangeAspect="1" noMove="1" noResize="1" noEditPoints="1" noAdjustHandles="1" noChangeArrowheads="1" noChangeShapeType="1" noTextEdit="1"/>
              </p:cNvSpPr>
              <p:nvPr/>
            </p:nvSpPr>
            <p:spPr>
              <a:xfrm>
                <a:off x="7934524" y="3070863"/>
                <a:ext cx="1687449" cy="461665"/>
              </a:xfrm>
              <a:prstGeom prst="rect">
                <a:avLst/>
              </a:prstGeom>
              <a:blipFill>
                <a:blip r:embed="rId15"/>
                <a:stretch>
                  <a:fillRect r="-8209" b="-16216"/>
                </a:stretch>
              </a:blipFill>
            </p:spPr>
            <p:txBody>
              <a:bodyPr/>
              <a:lstStyle/>
              <a:p>
                <a:r>
                  <a:rPr lang="en-US">
                    <a:noFill/>
                  </a:rPr>
                  <a:t> </a:t>
                </a:r>
              </a:p>
            </p:txBody>
          </p:sp>
        </mc:Fallback>
      </mc:AlternateContent>
      <p:pic>
        <p:nvPicPr>
          <p:cNvPr id="18" name="Picture 17" descr="A grey box with green labels&#10;&#10;Description automatically generated">
            <a:extLst>
              <a:ext uri="{FF2B5EF4-FFF2-40B4-BE49-F238E27FC236}">
                <a16:creationId xmlns:a16="http://schemas.microsoft.com/office/drawing/2014/main" id="{38DB3A8A-417A-4A7D-E898-1C259D8E9164}"/>
              </a:ext>
            </a:extLst>
          </p:cNvPr>
          <p:cNvPicPr>
            <a:picLocks noChangeAspect="1"/>
          </p:cNvPicPr>
          <p:nvPr/>
        </p:nvPicPr>
        <p:blipFill>
          <a:blip r:embed="rId4"/>
          <a:stretch>
            <a:fillRect/>
          </a:stretch>
        </p:blipFill>
        <p:spPr>
          <a:xfrm>
            <a:off x="10204748" y="1742703"/>
            <a:ext cx="1187983" cy="146359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29D9DED-0F60-8DF1-66F6-027DEE70242A}"/>
                  </a:ext>
                </a:extLst>
              </p:cNvPr>
              <p:cNvSpPr txBox="1"/>
              <p:nvPr/>
            </p:nvSpPr>
            <p:spPr>
              <a:xfrm>
                <a:off x="10042414" y="3104843"/>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4</m:t>
                          </m:r>
                        </m:sub>
                      </m:sSub>
                    </m:oMath>
                  </m:oMathPara>
                </a14:m>
                <a:endParaRPr lang="en-US" sz="2300" dirty="0"/>
              </a:p>
            </p:txBody>
          </p:sp>
        </mc:Choice>
        <mc:Fallback xmlns="">
          <p:sp>
            <p:nvSpPr>
              <p:cNvPr id="20" name="TextBox 19">
                <a:extLst>
                  <a:ext uri="{FF2B5EF4-FFF2-40B4-BE49-F238E27FC236}">
                    <a16:creationId xmlns:a16="http://schemas.microsoft.com/office/drawing/2014/main" id="{C29D9DED-0F60-8DF1-66F6-027DEE70242A}"/>
                  </a:ext>
                </a:extLst>
              </p:cNvPr>
              <p:cNvSpPr txBox="1">
                <a:spLocks noRot="1" noChangeAspect="1" noMove="1" noResize="1" noEditPoints="1" noAdjustHandles="1" noChangeArrowheads="1" noChangeShapeType="1" noTextEdit="1"/>
              </p:cNvSpPr>
              <p:nvPr/>
            </p:nvSpPr>
            <p:spPr>
              <a:xfrm>
                <a:off x="10042414" y="3104843"/>
                <a:ext cx="502382" cy="353943"/>
              </a:xfrm>
              <a:prstGeom prst="rect">
                <a:avLst/>
              </a:prstGeom>
              <a:blipFill>
                <a:blip r:embed="rId16"/>
                <a:stretch>
                  <a:fillRect l="-7317" r="-2439"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D7758E-146E-F78A-D410-36552E30F853}"/>
                  </a:ext>
                </a:extLst>
              </p:cNvPr>
              <p:cNvSpPr txBox="1"/>
              <p:nvPr/>
            </p:nvSpPr>
            <p:spPr>
              <a:xfrm>
                <a:off x="10509108" y="3058676"/>
                <a:ext cx="1687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=( 4 , </m:t>
                      </m:r>
                      <m:r>
                        <a:rPr lang="en-US" sz="2300" b="0" i="1" smtClean="0">
                          <a:latin typeface="Cambria Math" panose="02040503050406030204" pitchFamily="18" charset="0"/>
                        </a:rPr>
                        <m:t>𝑔</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4</m:t>
                          </m:r>
                        </m:e>
                      </m:d>
                      <m:r>
                        <a:rPr lang="en-US" sz="2300" b="0" i="1" smtClean="0">
                          <a:latin typeface="Cambria Math" panose="02040503050406030204" pitchFamily="18" charset="0"/>
                        </a:rPr>
                        <m:t> )</m:t>
                      </m:r>
                    </m:oMath>
                  </m:oMathPara>
                </a14:m>
                <a:endParaRPr lang="en-US" sz="2300" dirty="0"/>
              </a:p>
            </p:txBody>
          </p:sp>
        </mc:Choice>
        <mc:Fallback xmlns="">
          <p:sp>
            <p:nvSpPr>
              <p:cNvPr id="21" name="TextBox 20">
                <a:extLst>
                  <a:ext uri="{FF2B5EF4-FFF2-40B4-BE49-F238E27FC236}">
                    <a16:creationId xmlns:a16="http://schemas.microsoft.com/office/drawing/2014/main" id="{C4D7758E-146E-F78A-D410-36552E30F853}"/>
                  </a:ext>
                </a:extLst>
              </p:cNvPr>
              <p:cNvSpPr txBox="1">
                <a:spLocks noRot="1" noChangeAspect="1" noMove="1" noResize="1" noEditPoints="1" noAdjustHandles="1" noChangeArrowheads="1" noChangeShapeType="1" noTextEdit="1"/>
              </p:cNvSpPr>
              <p:nvPr/>
            </p:nvSpPr>
            <p:spPr>
              <a:xfrm>
                <a:off x="10509108" y="3058676"/>
                <a:ext cx="1687449" cy="461665"/>
              </a:xfrm>
              <a:prstGeom prst="rect">
                <a:avLst/>
              </a:prstGeom>
              <a:blipFill>
                <a:blip r:embed="rId17"/>
                <a:stretch>
                  <a:fillRect r="-8209" b="-1621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5DFCEA0-52F8-17F6-B178-0418B468CE1A}"/>
              </a:ext>
            </a:extLst>
          </p:cNvPr>
          <p:cNvCxnSpPr>
            <a:cxnSpLocks/>
          </p:cNvCxnSpPr>
          <p:nvPr/>
        </p:nvCxnSpPr>
        <p:spPr>
          <a:xfrm flipH="1">
            <a:off x="5110846" y="3467843"/>
            <a:ext cx="12304" cy="216097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D768BBE-BE90-950B-82A1-BCD73281B829}"/>
                  </a:ext>
                </a:extLst>
              </p:cNvPr>
              <p:cNvSpPr txBox="1"/>
              <p:nvPr/>
            </p:nvSpPr>
            <p:spPr>
              <a:xfrm>
                <a:off x="5290787" y="403601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&lt;</m:t>
                    </m:r>
                    <m:r>
                      <a:rPr lang="en-US" sz="2800" b="0" i="1" smtClean="0">
                        <a:latin typeface="Cambria Math" panose="02040503050406030204" pitchFamily="18" charset="0"/>
                      </a:rPr>
                      <m:t>𝑡</m:t>
                    </m:r>
                  </m:oMath>
                </a14:m>
                <a:r>
                  <a:rPr lang="en-US" sz="2800" dirty="0">
                    <a:latin typeface="PT Serif" panose="020A0603040505020204" pitchFamily="18" charset="77"/>
                  </a:rPr>
                  <a:t> Servers</a:t>
                </a:r>
              </a:p>
            </p:txBody>
          </p:sp>
        </mc:Choice>
        <mc:Fallback xmlns="">
          <p:sp>
            <p:nvSpPr>
              <p:cNvPr id="33" name="TextBox 32">
                <a:extLst>
                  <a:ext uri="{FF2B5EF4-FFF2-40B4-BE49-F238E27FC236}">
                    <a16:creationId xmlns:a16="http://schemas.microsoft.com/office/drawing/2014/main" id="{ED768BBE-BE90-950B-82A1-BCD73281B829}"/>
                  </a:ext>
                </a:extLst>
              </p:cNvPr>
              <p:cNvSpPr txBox="1">
                <a:spLocks noRot="1" noChangeAspect="1" noMove="1" noResize="1" noEditPoints="1" noAdjustHandles="1" noChangeArrowheads="1" noChangeShapeType="1" noTextEdit="1"/>
              </p:cNvSpPr>
              <p:nvPr/>
            </p:nvSpPr>
            <p:spPr>
              <a:xfrm>
                <a:off x="5290787" y="4036014"/>
                <a:ext cx="2467931" cy="523220"/>
              </a:xfrm>
              <a:prstGeom prst="rect">
                <a:avLst/>
              </a:prstGeom>
              <a:blipFill>
                <a:blip r:embed="rId19"/>
                <a:stretch>
                  <a:fillRect l="-3061" t="-11628"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B26935-E8B4-16D3-AE2B-325F6ADD3FCF}"/>
                  </a:ext>
                </a:extLst>
              </p:cNvPr>
              <p:cNvSpPr txBox="1"/>
              <p:nvPr/>
            </p:nvSpPr>
            <p:spPr>
              <a:xfrm>
                <a:off x="4894754" y="3113900"/>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2</m:t>
                          </m:r>
                        </m:sub>
                      </m:sSub>
                    </m:oMath>
                  </m:oMathPara>
                </a14:m>
                <a:endParaRPr lang="en-US" sz="2300" dirty="0"/>
              </a:p>
            </p:txBody>
          </p:sp>
        </mc:Choice>
        <mc:Fallback xmlns="">
          <p:sp>
            <p:nvSpPr>
              <p:cNvPr id="16" name="TextBox 15">
                <a:extLst>
                  <a:ext uri="{FF2B5EF4-FFF2-40B4-BE49-F238E27FC236}">
                    <a16:creationId xmlns:a16="http://schemas.microsoft.com/office/drawing/2014/main" id="{45B26935-E8B4-16D3-AE2B-325F6ADD3FCF}"/>
                  </a:ext>
                </a:extLst>
              </p:cNvPr>
              <p:cNvSpPr txBox="1">
                <a:spLocks noRot="1" noChangeAspect="1" noMove="1" noResize="1" noEditPoints="1" noAdjustHandles="1" noChangeArrowheads="1" noChangeShapeType="1" noTextEdit="1"/>
              </p:cNvSpPr>
              <p:nvPr/>
            </p:nvSpPr>
            <p:spPr>
              <a:xfrm>
                <a:off x="4894754" y="3113900"/>
                <a:ext cx="502382" cy="353943"/>
              </a:xfrm>
              <a:prstGeom prst="rect">
                <a:avLst/>
              </a:prstGeom>
              <a:blipFill>
                <a:blip r:embed="rId20"/>
                <a:stretch>
                  <a:fillRect l="-7500" r="-5000" b="-6897"/>
                </a:stretch>
              </a:blipFill>
            </p:spPr>
            <p:txBody>
              <a:bodyPr/>
              <a:lstStyle/>
              <a:p>
                <a:r>
                  <a:rPr lang="en-US">
                    <a:noFill/>
                  </a:rPr>
                  <a:t> </a:t>
                </a:r>
              </a:p>
            </p:txBody>
          </p:sp>
        </mc:Fallback>
      </mc:AlternateContent>
      <p:pic>
        <p:nvPicPr>
          <p:cNvPr id="25" name="Picture 24" descr="A stack of money on a white background&#10;&#10;Description automatically generated">
            <a:extLst>
              <a:ext uri="{FF2B5EF4-FFF2-40B4-BE49-F238E27FC236}">
                <a16:creationId xmlns:a16="http://schemas.microsoft.com/office/drawing/2014/main" id="{B56D6DF8-6081-2A06-2F99-3537A52CD83E}"/>
              </a:ext>
            </a:extLst>
          </p:cNvPr>
          <p:cNvPicPr>
            <a:picLocks noChangeAspect="1"/>
          </p:cNvPicPr>
          <p:nvPr/>
        </p:nvPicPr>
        <p:blipFill>
          <a:blip r:embed="rId8"/>
          <a:stretch>
            <a:fillRect/>
          </a:stretch>
        </p:blipFill>
        <p:spPr>
          <a:xfrm>
            <a:off x="4788899" y="5576672"/>
            <a:ext cx="841023" cy="675962"/>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496FF9D-ADF6-39FB-AB99-99FE51A10E7D}"/>
                  </a:ext>
                </a:extLst>
              </p:cNvPr>
              <p:cNvSpPr txBox="1"/>
              <p:nvPr/>
            </p:nvSpPr>
            <p:spPr>
              <a:xfrm>
                <a:off x="4895337" y="3302164"/>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2</m:t>
                          </m:r>
                        </m:sub>
                      </m:sSub>
                    </m:oMath>
                  </m:oMathPara>
                </a14:m>
                <a:endParaRPr lang="en-US" sz="2300" dirty="0"/>
              </a:p>
            </p:txBody>
          </p:sp>
        </mc:Choice>
        <mc:Fallback>
          <p:sp>
            <p:nvSpPr>
              <p:cNvPr id="26" name="TextBox 25">
                <a:extLst>
                  <a:ext uri="{FF2B5EF4-FFF2-40B4-BE49-F238E27FC236}">
                    <a16:creationId xmlns:a16="http://schemas.microsoft.com/office/drawing/2014/main" id="{1496FF9D-ADF6-39FB-AB99-99FE51A10E7D}"/>
                  </a:ext>
                </a:extLst>
              </p:cNvPr>
              <p:cNvSpPr txBox="1">
                <a:spLocks noRot="1" noChangeAspect="1" noMove="1" noResize="1" noEditPoints="1" noAdjustHandles="1" noChangeArrowheads="1" noChangeShapeType="1" noTextEdit="1"/>
              </p:cNvSpPr>
              <p:nvPr/>
            </p:nvSpPr>
            <p:spPr>
              <a:xfrm>
                <a:off x="4895337" y="3302164"/>
                <a:ext cx="502382" cy="353943"/>
              </a:xfrm>
              <a:prstGeom prst="rect">
                <a:avLst/>
              </a:prstGeom>
              <a:blipFill>
                <a:blip r:embed="rId21"/>
                <a:stretch>
                  <a:fillRect l="-7500" r="-5000"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94D8FD2-6818-14DD-2E6E-409B85AA153E}"/>
                  </a:ext>
                </a:extLst>
              </p:cNvPr>
              <p:cNvSpPr txBox="1"/>
              <p:nvPr/>
            </p:nvSpPr>
            <p:spPr>
              <a:xfrm>
                <a:off x="280312" y="1849719"/>
                <a:ext cx="1147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latin typeface="PT Serif" panose="020A0603040505020204" pitchFamily="18" charset="77"/>
                </a:endParaRPr>
              </a:p>
            </p:txBody>
          </p:sp>
        </mc:Choice>
        <mc:Fallback>
          <p:sp>
            <p:nvSpPr>
              <p:cNvPr id="8" name="TextBox 7">
                <a:extLst>
                  <a:ext uri="{FF2B5EF4-FFF2-40B4-BE49-F238E27FC236}">
                    <a16:creationId xmlns:a16="http://schemas.microsoft.com/office/drawing/2014/main" id="{694D8FD2-6818-14DD-2E6E-409B85AA153E}"/>
                  </a:ext>
                </a:extLst>
              </p:cNvPr>
              <p:cNvSpPr txBox="1">
                <a:spLocks noRot="1" noChangeAspect="1" noMove="1" noResize="1" noEditPoints="1" noAdjustHandles="1" noChangeArrowheads="1" noChangeShapeType="1" noTextEdit="1"/>
              </p:cNvSpPr>
              <p:nvPr/>
            </p:nvSpPr>
            <p:spPr>
              <a:xfrm>
                <a:off x="280312" y="1849719"/>
                <a:ext cx="1147912" cy="461665"/>
              </a:xfrm>
              <a:prstGeom prst="rect">
                <a:avLst/>
              </a:prstGeom>
              <a:blipFill>
                <a:blip r:embed="rId2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89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42" presetClass="path" presetSubtype="0" accel="50000" decel="50000" fill="hold" grpId="1" nodeType="withEffect">
                                  <p:stCondLst>
                                    <p:cond delay="0"/>
                                  </p:stCondLst>
                                  <p:childTnLst>
                                    <p:animMotion origin="layout" path="M -2.29167E-6 0.00416 L -0.00651 0.32801 " pathEditMode="relative" rAng="0" ptsTypes="AA">
                                      <p:cBhvr>
                                        <p:cTn id="18" dur="2000" fill="hold"/>
                                        <p:tgtEl>
                                          <p:spTgt spid="14"/>
                                        </p:tgtEl>
                                        <p:attrNameLst>
                                          <p:attrName>ppt_x</p:attrName>
                                          <p:attrName>ppt_y</p:attrName>
                                        </p:attrNameLst>
                                      </p:cBhvr>
                                      <p:rCtr x="-326" y="16181"/>
                                    </p:animMotion>
                                  </p:childTnLst>
                                </p:cTn>
                              </p:par>
                              <p:par>
                                <p:cTn id="19" presetID="0" presetClass="path" presetSubtype="0" accel="50000" decel="50000" fill="hold" nodeType="withEffect">
                                  <p:stCondLst>
                                    <p:cond delay="0"/>
                                  </p:stCondLst>
                                  <p:childTnLst>
                                    <p:animMotion origin="layout" path="M -0.00664 0.00486 L -0.00482 -0.48842 " pathEditMode="relative" rAng="0" ptsTypes="AA">
                                      <p:cBhvr>
                                        <p:cTn id="20" dur="2000" fill="hold"/>
                                        <p:tgtEl>
                                          <p:spTgt spid="10"/>
                                        </p:tgtEl>
                                        <p:attrNameLst>
                                          <p:attrName>ppt_x</p:attrName>
                                          <p:attrName>ppt_y</p:attrName>
                                        </p:attrNameLst>
                                      </p:cBhvr>
                                      <p:rCtr x="91" y="-24676"/>
                                    </p:animMotion>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4.58333E-6 0.00416 L -0.00651 0.32801 " pathEditMode="relative" rAng="0" ptsTypes="AA">
                                      <p:cBhvr>
                                        <p:cTn id="28" dur="2000" fill="hold"/>
                                        <p:tgtEl>
                                          <p:spTgt spid="26"/>
                                        </p:tgtEl>
                                        <p:attrNameLst>
                                          <p:attrName>ppt_x</p:attrName>
                                          <p:attrName>ppt_y</p:attrName>
                                        </p:attrNameLst>
                                      </p:cBhvr>
                                      <p:rCtr x="-326" y="16181"/>
                                    </p:animMotion>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0664 0.00486 L -0.00547 -0.48657 " pathEditMode="relative" rAng="0" ptsTypes="AA">
                                      <p:cBhvr>
                                        <p:cTn id="32" dur="2000" fill="hold"/>
                                        <p:tgtEl>
                                          <p:spTgt spid="25"/>
                                        </p:tgtEl>
                                        <p:attrNameLst>
                                          <p:attrName>ppt_x</p:attrName>
                                          <p:attrName>ppt_y</p:attrName>
                                        </p:attrNameLst>
                                      </p:cBhvr>
                                      <p:rCtr x="52" y="-2458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1"/>
      <p:bldP spid="14" grpId="2"/>
      <p:bldP spid="15" grpId="0"/>
      <p:bldP spid="17" grpId="0"/>
      <p:bldP spid="19" grpId="0"/>
      <p:bldP spid="22" grpId="0"/>
      <p:bldP spid="23" grpId="0"/>
      <p:bldP spid="21" grpId="0"/>
      <p:bldP spid="33" grpId="0"/>
      <p:bldP spid="26" grpId="0"/>
      <p:bldP spid="2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B57D-A00D-BD91-32AA-0206A2C1D5A7}"/>
              </a:ext>
            </a:extLst>
          </p:cNvPr>
          <p:cNvSpPr>
            <a:spLocks noGrp="1"/>
          </p:cNvSpPr>
          <p:nvPr>
            <p:ph type="title"/>
          </p:nvPr>
        </p:nvSpPr>
        <p:spPr>
          <a:xfrm>
            <a:off x="297872" y="94960"/>
            <a:ext cx="10891496" cy="1325563"/>
          </a:xfrm>
        </p:spPr>
        <p:txBody>
          <a:bodyPr/>
          <a:lstStyle/>
          <a:p>
            <a:r>
              <a:rPr lang="en-US" dirty="0">
                <a:latin typeface="PT Serif" panose="020A0603040505020204" pitchFamily="18" charset="77"/>
              </a:rPr>
              <a:t>Traceability in Secret Sharing: 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8EC311-128C-7F4C-72E5-18C052A7BFAC}"/>
                  </a:ext>
                </a:extLst>
              </p:cNvPr>
              <p:cNvSpPr>
                <a:spLocks noGrp="1"/>
              </p:cNvSpPr>
              <p:nvPr>
                <p:ph idx="1"/>
              </p:nvPr>
            </p:nvSpPr>
            <p:spPr>
              <a:xfrm>
                <a:off x="297871" y="1253331"/>
                <a:ext cx="10987749"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shares of servers?</a:t>
                </a:r>
              </a:p>
            </p:txBody>
          </p:sp>
        </mc:Choice>
        <mc:Fallback xmlns="">
          <p:sp>
            <p:nvSpPr>
              <p:cNvPr id="3" name="Content Placeholder 2">
                <a:extLst>
                  <a:ext uri="{FF2B5EF4-FFF2-40B4-BE49-F238E27FC236}">
                    <a16:creationId xmlns:a16="http://schemas.microsoft.com/office/drawing/2014/main" id="{F98EC311-128C-7F4C-72E5-18C052A7BFAC}"/>
                  </a:ext>
                </a:extLst>
              </p:cNvPr>
              <p:cNvSpPr>
                <a:spLocks noGrp="1" noRot="1" noChangeAspect="1" noMove="1" noResize="1" noEditPoints="1" noAdjustHandles="1" noChangeArrowheads="1" noChangeShapeType="1" noTextEdit="1"/>
              </p:cNvSpPr>
              <p:nvPr>
                <p:ph idx="1"/>
              </p:nvPr>
            </p:nvSpPr>
            <p:spPr>
              <a:xfrm>
                <a:off x="297871" y="1253331"/>
                <a:ext cx="10987749" cy="4351338"/>
              </a:xfrm>
              <a:blipFill>
                <a:blip r:embed="rId3"/>
                <a:stretch>
                  <a:fillRect l="-1155" t="-2326"/>
                </a:stretch>
              </a:blipFill>
            </p:spPr>
            <p:txBody>
              <a:bodyPr/>
              <a:lstStyle/>
              <a:p>
                <a:r>
                  <a:rPr lang="en-US">
                    <a:noFill/>
                  </a:rPr>
                  <a:t> </a:t>
                </a:r>
              </a:p>
            </p:txBody>
          </p:sp>
        </mc:Fallback>
      </mc:AlternateContent>
      <p:pic>
        <p:nvPicPr>
          <p:cNvPr id="11" name="Picture 10" descr="A red smiley face with horns&#10;&#10;Description automatically generated">
            <a:extLst>
              <a:ext uri="{FF2B5EF4-FFF2-40B4-BE49-F238E27FC236}">
                <a16:creationId xmlns:a16="http://schemas.microsoft.com/office/drawing/2014/main" id="{E7B7C915-6EF8-F3AC-B46F-9CE52ED8890D}"/>
              </a:ext>
            </a:extLst>
          </p:cNvPr>
          <p:cNvPicPr>
            <a:picLocks noChangeAspect="1"/>
          </p:cNvPicPr>
          <p:nvPr/>
        </p:nvPicPr>
        <p:blipFill>
          <a:blip r:embed="rId4"/>
          <a:stretch>
            <a:fillRect/>
          </a:stretch>
        </p:blipFill>
        <p:spPr>
          <a:xfrm>
            <a:off x="297870" y="5426425"/>
            <a:ext cx="1133627" cy="110709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ADC9B7-23EC-725B-40B5-9AA007828AEF}"/>
                  </a:ext>
                </a:extLst>
              </p:cNvPr>
              <p:cNvSpPr txBox="1"/>
              <p:nvPr/>
            </p:nvSpPr>
            <p:spPr>
              <a:xfrm>
                <a:off x="535105" y="4837912"/>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2" name="TextBox 11">
                <a:extLst>
                  <a:ext uri="{FF2B5EF4-FFF2-40B4-BE49-F238E27FC236}">
                    <a16:creationId xmlns:a16="http://schemas.microsoft.com/office/drawing/2014/main" id="{23ADC9B7-23EC-725B-40B5-9AA007828AEF}"/>
                  </a:ext>
                </a:extLst>
              </p:cNvPr>
              <p:cNvSpPr txBox="1">
                <a:spLocks noRot="1" noChangeAspect="1" noMove="1" noResize="1" noEditPoints="1" noAdjustHandles="1" noChangeArrowheads="1" noChangeShapeType="1" noTextEdit="1"/>
              </p:cNvSpPr>
              <p:nvPr/>
            </p:nvSpPr>
            <p:spPr>
              <a:xfrm>
                <a:off x="535105" y="4837912"/>
                <a:ext cx="659155" cy="584775"/>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0C6CFD4B-4B9E-16EE-D26A-72D5F468887B}"/>
              </a:ext>
            </a:extLst>
          </p:cNvPr>
          <p:cNvCxnSpPr>
            <a:cxnSpLocks/>
            <a:stCxn id="14" idx="2"/>
          </p:cNvCxnSpPr>
          <p:nvPr/>
        </p:nvCxnSpPr>
        <p:spPr>
          <a:xfrm>
            <a:off x="2911738" y="3489742"/>
            <a:ext cx="890702" cy="1736365"/>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9E7D81E6-5FB2-516A-BD6A-EC6434289756}"/>
                  </a:ext>
                </a:extLst>
              </p:cNvPr>
              <p:cNvSpPr/>
              <p:nvPr/>
            </p:nvSpPr>
            <p:spPr>
              <a:xfrm>
                <a:off x="3435835" y="542268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4" name="Rounded Rectangle 3">
                <a:extLst>
                  <a:ext uri="{FF2B5EF4-FFF2-40B4-BE49-F238E27FC236}">
                    <a16:creationId xmlns:a16="http://schemas.microsoft.com/office/drawing/2014/main" id="{9E7D81E6-5FB2-516A-BD6A-EC6434289756}"/>
                  </a:ext>
                </a:extLst>
              </p:cNvPr>
              <p:cNvSpPr>
                <a:spLocks noRot="1" noChangeAspect="1" noMove="1" noResize="1" noEditPoints="1" noAdjustHandles="1" noChangeArrowheads="1" noChangeShapeType="1" noTextEdit="1"/>
              </p:cNvSpPr>
              <p:nvPr/>
            </p:nvSpPr>
            <p:spPr>
              <a:xfrm>
                <a:off x="3435835" y="5422687"/>
                <a:ext cx="1341685" cy="1084407"/>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CC0356-9C31-7DC5-063C-8AE5AB3CBB6A}"/>
                  </a:ext>
                </a:extLst>
              </p:cNvPr>
              <p:cNvSpPr txBox="1"/>
              <p:nvPr/>
            </p:nvSpPr>
            <p:spPr>
              <a:xfrm>
                <a:off x="5427894" y="5734057"/>
                <a:ext cx="6944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oMath>
                  </m:oMathPara>
                </a14:m>
                <a:endParaRPr lang="en-US" sz="2400" dirty="0"/>
              </a:p>
            </p:txBody>
          </p:sp>
        </mc:Choice>
        <mc:Fallback xmlns="">
          <p:sp>
            <p:nvSpPr>
              <p:cNvPr id="7" name="TextBox 6">
                <a:extLst>
                  <a:ext uri="{FF2B5EF4-FFF2-40B4-BE49-F238E27FC236}">
                    <a16:creationId xmlns:a16="http://schemas.microsoft.com/office/drawing/2014/main" id="{C7CC0356-9C31-7DC5-063C-8AE5AB3CBB6A}"/>
                  </a:ext>
                </a:extLst>
              </p:cNvPr>
              <p:cNvSpPr txBox="1">
                <a:spLocks noRot="1" noChangeAspect="1" noMove="1" noResize="1" noEditPoints="1" noAdjustHandles="1" noChangeArrowheads="1" noChangeShapeType="1" noTextEdit="1"/>
              </p:cNvSpPr>
              <p:nvPr/>
            </p:nvSpPr>
            <p:spPr>
              <a:xfrm>
                <a:off x="5427894" y="5734057"/>
                <a:ext cx="694423" cy="461665"/>
              </a:xfrm>
              <a:prstGeom prst="rect">
                <a:avLst/>
              </a:prstGeom>
              <a:blipFill>
                <a:blip r:embed="rId7"/>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3B5D6CDB-BDBF-F2E6-7FC6-A626CAE76626}"/>
              </a:ext>
            </a:extLst>
          </p:cNvPr>
          <p:cNvCxnSpPr>
            <a:cxnSpLocks/>
            <a:stCxn id="4" idx="3"/>
            <a:endCxn id="7" idx="1"/>
          </p:cNvCxnSpPr>
          <p:nvPr/>
        </p:nvCxnSpPr>
        <p:spPr>
          <a:xfrm flipV="1">
            <a:off x="4777520" y="5964890"/>
            <a:ext cx="650374"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822E06-2F39-1AEE-F015-4AB50C8D9534}"/>
                  </a:ext>
                </a:extLst>
              </p:cNvPr>
              <p:cNvSpPr txBox="1"/>
              <p:nvPr/>
            </p:nvSpPr>
            <p:spPr>
              <a:xfrm>
                <a:off x="1917032" y="5780225"/>
                <a:ext cx="5255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oMath>
                  </m:oMathPara>
                </a14:m>
                <a:endParaRPr lang="en-US" sz="2400" dirty="0"/>
              </a:p>
            </p:txBody>
          </p:sp>
        </mc:Choice>
        <mc:Fallback xmlns="">
          <p:sp>
            <p:nvSpPr>
              <p:cNvPr id="28" name="TextBox 27">
                <a:extLst>
                  <a:ext uri="{FF2B5EF4-FFF2-40B4-BE49-F238E27FC236}">
                    <a16:creationId xmlns:a16="http://schemas.microsoft.com/office/drawing/2014/main" id="{EF822E06-2F39-1AEE-F015-4AB50C8D9534}"/>
                  </a:ext>
                </a:extLst>
              </p:cNvPr>
              <p:cNvSpPr txBox="1">
                <a:spLocks noRot="1" noChangeAspect="1" noMove="1" noResize="1" noEditPoints="1" noAdjustHandles="1" noChangeArrowheads="1" noChangeShapeType="1" noTextEdit="1"/>
              </p:cNvSpPr>
              <p:nvPr/>
            </p:nvSpPr>
            <p:spPr>
              <a:xfrm>
                <a:off x="1917032" y="5780225"/>
                <a:ext cx="525592" cy="369332"/>
              </a:xfrm>
              <a:prstGeom prst="rect">
                <a:avLst/>
              </a:prstGeom>
              <a:blipFill>
                <a:blip r:embed="rId8"/>
                <a:stretch>
                  <a:fillRect l="-6977" r="-4651" b="-10000"/>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FDD4902-5777-59A8-6430-6E8976B34257}"/>
              </a:ext>
            </a:extLst>
          </p:cNvPr>
          <p:cNvCxnSpPr>
            <a:cxnSpLocks/>
            <a:stCxn id="28" idx="3"/>
            <a:endCxn id="4" idx="1"/>
          </p:cNvCxnSpPr>
          <p:nvPr/>
        </p:nvCxnSpPr>
        <p:spPr>
          <a:xfrm>
            <a:off x="2442624" y="5964891"/>
            <a:ext cx="99321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32BBA4C-9502-1149-3DF6-DE8B8E17CF28}"/>
              </a:ext>
            </a:extLst>
          </p:cNvPr>
          <p:cNvSpPr txBox="1"/>
          <p:nvPr/>
        </p:nvSpPr>
        <p:spPr>
          <a:xfrm>
            <a:off x="6409320" y="4665245"/>
            <a:ext cx="5621561" cy="2050305"/>
          </a:xfrm>
          <a:prstGeom prst="rect">
            <a:avLst/>
          </a:prstGeom>
          <a:noFill/>
          <a:ln w="15875">
            <a:solidFill>
              <a:srgbClr val="002060"/>
            </a:solidFill>
          </a:ln>
        </p:spPr>
        <p:txBody>
          <a:bodyPr wrap="square" rtlCol="0">
            <a:spAutoFit/>
          </a:bodyPr>
          <a:lstStyle/>
          <a:p>
            <a:pPr algn="ctr"/>
            <a:r>
              <a:rPr lang="en-US" sz="2400" b="1" dirty="0">
                <a:latin typeface="PT Serif" panose="020A0603040505020204" pitchFamily="18" charset="77"/>
              </a:rPr>
              <a:t>Goals</a:t>
            </a:r>
            <a:r>
              <a:rPr lang="en-US" sz="2400" dirty="0">
                <a:latin typeface="PT Serif" panose="020A0603040505020204" pitchFamily="18" charset="77"/>
              </a:rPr>
              <a:t>:</a:t>
            </a:r>
          </a:p>
          <a:p>
            <a:pPr marL="457200" indent="-457200">
              <a:lnSpc>
                <a:spcPct val="114000"/>
              </a:lnSpc>
              <a:buFont typeface="+mj-lt"/>
              <a:buAutoNum type="arabicPeriod"/>
            </a:pPr>
            <a:r>
              <a:rPr lang="en-US" sz="2300" dirty="0">
                <a:latin typeface="PT Serif" panose="020A0603040505020204" pitchFamily="18" charset="77"/>
              </a:rPr>
              <a:t>A tracer can trace this box to the servers who “manufactured” it</a:t>
            </a:r>
          </a:p>
          <a:p>
            <a:pPr marL="457200" indent="-457200">
              <a:lnSpc>
                <a:spcPct val="114000"/>
              </a:lnSpc>
              <a:buFont typeface="+mj-lt"/>
              <a:buAutoNum type="arabicPeriod"/>
            </a:pPr>
            <a:r>
              <a:rPr lang="en-US" sz="2300" dirty="0">
                <a:solidFill>
                  <a:schemeClr val="bg1">
                    <a:lumMod val="50000"/>
                  </a:schemeClr>
                </a:solidFill>
                <a:latin typeface="PT Serif" panose="020A0603040505020204" pitchFamily="18" charset="77"/>
              </a:rPr>
              <a:t>Cheating tracer cannot falsely blame an honest server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F998EC-26CA-8BD6-35B0-E3422A1295B8}"/>
                  </a:ext>
                </a:extLst>
              </p:cNvPr>
              <p:cNvSpPr txBox="1"/>
              <p:nvPr/>
            </p:nvSpPr>
            <p:spPr>
              <a:xfrm>
                <a:off x="5183638" y="3197827"/>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2</m:t>
                          </m:r>
                        </m:sub>
                      </m:sSub>
                    </m:oMath>
                  </m:oMathPara>
                </a14:m>
                <a:endParaRPr lang="en-US" sz="2300" dirty="0"/>
              </a:p>
            </p:txBody>
          </p:sp>
        </mc:Choice>
        <mc:Fallback xmlns="">
          <p:sp>
            <p:nvSpPr>
              <p:cNvPr id="10" name="TextBox 9">
                <a:extLst>
                  <a:ext uri="{FF2B5EF4-FFF2-40B4-BE49-F238E27FC236}">
                    <a16:creationId xmlns:a16="http://schemas.microsoft.com/office/drawing/2014/main" id="{E6F998EC-26CA-8BD6-35B0-E3422A1295B8}"/>
                  </a:ext>
                </a:extLst>
              </p:cNvPr>
              <p:cNvSpPr txBox="1">
                <a:spLocks noRot="1" noChangeAspect="1" noMove="1" noResize="1" noEditPoints="1" noAdjustHandles="1" noChangeArrowheads="1" noChangeShapeType="1" noTextEdit="1"/>
              </p:cNvSpPr>
              <p:nvPr/>
            </p:nvSpPr>
            <p:spPr>
              <a:xfrm>
                <a:off x="5183638" y="3197827"/>
                <a:ext cx="502382" cy="353943"/>
              </a:xfrm>
              <a:prstGeom prst="rect">
                <a:avLst/>
              </a:prstGeom>
              <a:blipFill>
                <a:blip r:embed="rId9"/>
                <a:stretch>
                  <a:fillRect l="-7500" r="-50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177B78-F4DD-188F-11E3-350968FE8FC7}"/>
                  </a:ext>
                </a:extLst>
              </p:cNvPr>
              <p:cNvSpPr txBox="1"/>
              <p:nvPr/>
            </p:nvSpPr>
            <p:spPr>
              <a:xfrm>
                <a:off x="7686255" y="3137730"/>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3</m:t>
                          </m:r>
                        </m:sub>
                      </m:sSub>
                    </m:oMath>
                  </m:oMathPara>
                </a14:m>
                <a:endParaRPr lang="en-US" sz="2300" dirty="0"/>
              </a:p>
            </p:txBody>
          </p:sp>
        </mc:Choice>
        <mc:Fallback xmlns="">
          <p:sp>
            <p:nvSpPr>
              <p:cNvPr id="13" name="TextBox 12">
                <a:extLst>
                  <a:ext uri="{FF2B5EF4-FFF2-40B4-BE49-F238E27FC236}">
                    <a16:creationId xmlns:a16="http://schemas.microsoft.com/office/drawing/2014/main" id="{3E177B78-F4DD-188F-11E3-350968FE8FC7}"/>
                  </a:ext>
                </a:extLst>
              </p:cNvPr>
              <p:cNvSpPr txBox="1">
                <a:spLocks noRot="1" noChangeAspect="1" noMove="1" noResize="1" noEditPoints="1" noAdjustHandles="1" noChangeArrowheads="1" noChangeShapeType="1" noTextEdit="1"/>
              </p:cNvSpPr>
              <p:nvPr/>
            </p:nvSpPr>
            <p:spPr>
              <a:xfrm>
                <a:off x="7686255" y="3137730"/>
                <a:ext cx="502382" cy="353943"/>
              </a:xfrm>
              <a:prstGeom prst="rect">
                <a:avLst/>
              </a:prstGeom>
              <a:blipFill>
                <a:blip r:embed="rId10"/>
                <a:stretch>
                  <a:fillRect l="-10000" r="-5000"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E6095F-203C-1697-B541-F3F13A2E0542}"/>
                  </a:ext>
                </a:extLst>
              </p:cNvPr>
              <p:cNvSpPr txBox="1"/>
              <p:nvPr/>
            </p:nvSpPr>
            <p:spPr>
              <a:xfrm>
                <a:off x="2663946" y="3135799"/>
                <a:ext cx="495584"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1</m:t>
                          </m:r>
                        </m:sub>
                      </m:sSub>
                    </m:oMath>
                  </m:oMathPara>
                </a14:m>
                <a:endParaRPr lang="en-US" sz="2300" dirty="0"/>
              </a:p>
            </p:txBody>
          </p:sp>
        </mc:Choice>
        <mc:Fallback xmlns="">
          <p:sp>
            <p:nvSpPr>
              <p:cNvPr id="14" name="TextBox 13">
                <a:extLst>
                  <a:ext uri="{FF2B5EF4-FFF2-40B4-BE49-F238E27FC236}">
                    <a16:creationId xmlns:a16="http://schemas.microsoft.com/office/drawing/2014/main" id="{6FE6095F-203C-1697-B541-F3F13A2E0542}"/>
                  </a:ext>
                </a:extLst>
              </p:cNvPr>
              <p:cNvSpPr txBox="1">
                <a:spLocks noRot="1" noChangeAspect="1" noMove="1" noResize="1" noEditPoints="1" noAdjustHandles="1" noChangeArrowheads="1" noChangeShapeType="1" noTextEdit="1"/>
              </p:cNvSpPr>
              <p:nvPr/>
            </p:nvSpPr>
            <p:spPr>
              <a:xfrm>
                <a:off x="2663946" y="3135799"/>
                <a:ext cx="495584" cy="353943"/>
              </a:xfrm>
              <a:prstGeom prst="rect">
                <a:avLst/>
              </a:prstGeom>
              <a:blipFill>
                <a:blip r:embed="rId11"/>
                <a:stretch>
                  <a:fillRect l="-7500" r="-5000"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BA4C13-0090-471B-7600-A946B7ECAD39}"/>
                  </a:ext>
                </a:extLst>
              </p:cNvPr>
              <p:cNvSpPr txBox="1"/>
              <p:nvPr/>
            </p:nvSpPr>
            <p:spPr>
              <a:xfrm>
                <a:off x="10547548" y="3135799"/>
                <a:ext cx="50238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𝑠</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h</m:t>
                          </m:r>
                        </m:e>
                        <m:sub>
                          <m:r>
                            <a:rPr lang="en-US" sz="2300" b="0" i="1" smtClean="0">
                              <a:latin typeface="Cambria Math" panose="02040503050406030204" pitchFamily="18" charset="0"/>
                            </a:rPr>
                            <m:t>4</m:t>
                          </m:r>
                        </m:sub>
                      </m:sSub>
                    </m:oMath>
                  </m:oMathPara>
                </a14:m>
                <a:endParaRPr lang="en-US" sz="2300" dirty="0"/>
              </a:p>
            </p:txBody>
          </p:sp>
        </mc:Choice>
        <mc:Fallback xmlns="">
          <p:sp>
            <p:nvSpPr>
              <p:cNvPr id="16" name="TextBox 15">
                <a:extLst>
                  <a:ext uri="{FF2B5EF4-FFF2-40B4-BE49-F238E27FC236}">
                    <a16:creationId xmlns:a16="http://schemas.microsoft.com/office/drawing/2014/main" id="{9BBA4C13-0090-471B-7600-A946B7ECAD39}"/>
                  </a:ext>
                </a:extLst>
              </p:cNvPr>
              <p:cNvSpPr txBox="1">
                <a:spLocks noRot="1" noChangeAspect="1" noMove="1" noResize="1" noEditPoints="1" noAdjustHandles="1" noChangeArrowheads="1" noChangeShapeType="1" noTextEdit="1"/>
              </p:cNvSpPr>
              <p:nvPr/>
            </p:nvSpPr>
            <p:spPr>
              <a:xfrm>
                <a:off x="10547548" y="3135799"/>
                <a:ext cx="502382" cy="353943"/>
              </a:xfrm>
              <a:prstGeom prst="rect">
                <a:avLst/>
              </a:prstGeom>
              <a:blipFill>
                <a:blip r:embed="rId12"/>
                <a:stretch>
                  <a:fillRect l="-7317" r="-2439" b="-10345"/>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419121A-39DF-9240-A5FD-56F1906644FE}"/>
              </a:ext>
            </a:extLst>
          </p:cNvPr>
          <p:cNvCxnSpPr>
            <a:cxnSpLocks/>
            <a:stCxn id="10" idx="2"/>
          </p:cNvCxnSpPr>
          <p:nvPr/>
        </p:nvCxnSpPr>
        <p:spPr>
          <a:xfrm flipH="1">
            <a:off x="4431832" y="3551770"/>
            <a:ext cx="1002997" cy="167433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grey box with green labels&#10;&#10;Description automatically generated">
            <a:extLst>
              <a:ext uri="{FF2B5EF4-FFF2-40B4-BE49-F238E27FC236}">
                <a16:creationId xmlns:a16="http://schemas.microsoft.com/office/drawing/2014/main" id="{8AA0F1F0-2CAA-F206-BCD5-7A016D6B8F57}"/>
              </a:ext>
            </a:extLst>
          </p:cNvPr>
          <p:cNvPicPr>
            <a:picLocks noChangeAspect="1"/>
          </p:cNvPicPr>
          <p:nvPr/>
        </p:nvPicPr>
        <p:blipFill>
          <a:blip r:embed="rId13"/>
          <a:stretch>
            <a:fillRect/>
          </a:stretch>
        </p:blipFill>
        <p:spPr>
          <a:xfrm>
            <a:off x="2339161" y="1742705"/>
            <a:ext cx="1187983" cy="1463595"/>
          </a:xfrm>
          <a:prstGeom prst="rect">
            <a:avLst/>
          </a:prstGeom>
        </p:spPr>
      </p:pic>
      <p:pic>
        <p:nvPicPr>
          <p:cNvPr id="36" name="Picture 35" descr="A grey box with green labels&#10;&#10;Description automatically generated">
            <a:extLst>
              <a:ext uri="{FF2B5EF4-FFF2-40B4-BE49-F238E27FC236}">
                <a16:creationId xmlns:a16="http://schemas.microsoft.com/office/drawing/2014/main" id="{D8DD849C-1C46-C1E0-955E-1822223DBF6E}"/>
              </a:ext>
            </a:extLst>
          </p:cNvPr>
          <p:cNvPicPr>
            <a:picLocks noChangeAspect="1"/>
          </p:cNvPicPr>
          <p:nvPr/>
        </p:nvPicPr>
        <p:blipFill>
          <a:blip r:embed="rId13"/>
          <a:stretch>
            <a:fillRect/>
          </a:stretch>
        </p:blipFill>
        <p:spPr>
          <a:xfrm>
            <a:off x="4869827" y="1742704"/>
            <a:ext cx="1187983" cy="1463595"/>
          </a:xfrm>
          <a:prstGeom prst="rect">
            <a:avLst/>
          </a:prstGeom>
        </p:spPr>
      </p:pic>
      <p:pic>
        <p:nvPicPr>
          <p:cNvPr id="37" name="Picture 36" descr="A grey box with green labels&#10;&#10;Description automatically generated">
            <a:extLst>
              <a:ext uri="{FF2B5EF4-FFF2-40B4-BE49-F238E27FC236}">
                <a16:creationId xmlns:a16="http://schemas.microsoft.com/office/drawing/2014/main" id="{22560524-EEA7-D3D5-01B5-34E5732CA038}"/>
              </a:ext>
            </a:extLst>
          </p:cNvPr>
          <p:cNvPicPr>
            <a:picLocks noChangeAspect="1"/>
          </p:cNvPicPr>
          <p:nvPr/>
        </p:nvPicPr>
        <p:blipFill>
          <a:blip r:embed="rId13"/>
          <a:stretch>
            <a:fillRect/>
          </a:stretch>
        </p:blipFill>
        <p:spPr>
          <a:xfrm>
            <a:off x="7364869" y="1742703"/>
            <a:ext cx="1187983" cy="1463595"/>
          </a:xfrm>
          <a:prstGeom prst="rect">
            <a:avLst/>
          </a:prstGeom>
        </p:spPr>
      </p:pic>
      <p:pic>
        <p:nvPicPr>
          <p:cNvPr id="38" name="Picture 37" descr="A grey box with green labels&#10;&#10;Description automatically generated">
            <a:extLst>
              <a:ext uri="{FF2B5EF4-FFF2-40B4-BE49-F238E27FC236}">
                <a16:creationId xmlns:a16="http://schemas.microsoft.com/office/drawing/2014/main" id="{17F69AF1-6463-B60D-D21C-A2694709150B}"/>
              </a:ext>
            </a:extLst>
          </p:cNvPr>
          <p:cNvPicPr>
            <a:picLocks noChangeAspect="1"/>
          </p:cNvPicPr>
          <p:nvPr/>
        </p:nvPicPr>
        <p:blipFill>
          <a:blip r:embed="rId13"/>
          <a:stretch>
            <a:fillRect/>
          </a:stretch>
        </p:blipFill>
        <p:spPr>
          <a:xfrm>
            <a:off x="10204748" y="1742703"/>
            <a:ext cx="1187983" cy="1463595"/>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5EC6F82-0E7C-7DAB-D2E8-2D6B625268C1}"/>
                  </a:ext>
                </a:extLst>
              </p:cNvPr>
              <p:cNvSpPr txBox="1"/>
              <p:nvPr/>
            </p:nvSpPr>
            <p:spPr>
              <a:xfrm>
                <a:off x="5290787" y="403601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&lt;</m:t>
                    </m:r>
                    <m:r>
                      <a:rPr lang="en-US" sz="2800" b="0" i="1" smtClean="0">
                        <a:latin typeface="Cambria Math" panose="02040503050406030204" pitchFamily="18" charset="0"/>
                      </a:rPr>
                      <m:t>𝑡</m:t>
                    </m:r>
                  </m:oMath>
                </a14:m>
                <a:r>
                  <a:rPr lang="en-US" sz="2800" dirty="0">
                    <a:latin typeface="PT Serif" panose="020A0603040505020204" pitchFamily="18" charset="77"/>
                  </a:rPr>
                  <a:t> Sellers</a:t>
                </a:r>
              </a:p>
            </p:txBody>
          </p:sp>
        </mc:Choice>
        <mc:Fallback xmlns="">
          <p:sp>
            <p:nvSpPr>
              <p:cNvPr id="41" name="TextBox 40">
                <a:extLst>
                  <a:ext uri="{FF2B5EF4-FFF2-40B4-BE49-F238E27FC236}">
                    <a16:creationId xmlns:a16="http://schemas.microsoft.com/office/drawing/2014/main" id="{15EC6F82-0E7C-7DAB-D2E8-2D6B625268C1}"/>
                  </a:ext>
                </a:extLst>
              </p:cNvPr>
              <p:cNvSpPr txBox="1">
                <a:spLocks noRot="1" noChangeAspect="1" noMove="1" noResize="1" noEditPoints="1" noAdjustHandles="1" noChangeArrowheads="1" noChangeShapeType="1" noTextEdit="1"/>
              </p:cNvSpPr>
              <p:nvPr/>
            </p:nvSpPr>
            <p:spPr>
              <a:xfrm>
                <a:off x="5290787" y="4036014"/>
                <a:ext cx="2467931" cy="523220"/>
              </a:xfrm>
              <a:prstGeom prst="rect">
                <a:avLst/>
              </a:prstGeom>
              <a:blipFill>
                <a:blip r:embed="rId14"/>
                <a:stretch>
                  <a:fillRect l="-3061" t="-11628" b="-27907"/>
                </a:stretch>
              </a:blipFill>
            </p:spPr>
            <p:txBody>
              <a:bodyPr/>
              <a:lstStyle/>
              <a:p>
                <a:r>
                  <a:rPr lang="en-US">
                    <a:noFill/>
                  </a:rPr>
                  <a:t> </a:t>
                </a:r>
              </a:p>
            </p:txBody>
          </p:sp>
        </mc:Fallback>
      </mc:AlternateContent>
    </p:spTree>
    <p:extLst>
      <p:ext uri="{BB962C8B-B14F-4D97-AF65-F5344CB8AC3E}">
        <p14:creationId xmlns:p14="http://schemas.microsoft.com/office/powerpoint/2010/main" val="369801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28" grpId="0"/>
      <p:bldP spid="33" grpId="0" animBg="1"/>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110D-76DB-76FA-AD8D-C542938545F5}"/>
              </a:ext>
            </a:extLst>
          </p:cNvPr>
          <p:cNvSpPr>
            <a:spLocks noGrp="1"/>
          </p:cNvSpPr>
          <p:nvPr>
            <p:ph type="title"/>
          </p:nvPr>
        </p:nvSpPr>
        <p:spPr/>
        <p:txBody>
          <a:bodyPr/>
          <a:lstStyle/>
          <a:p>
            <a:r>
              <a:rPr lang="en-US" dirty="0">
                <a:latin typeface="PT Serif" panose="020A0603040505020204" pitchFamily="18" charset="77"/>
              </a:rPr>
              <a:t>This work: Traceable Secret Sharing</a:t>
            </a:r>
          </a:p>
        </p:txBody>
      </p:sp>
      <p:sp>
        <p:nvSpPr>
          <p:cNvPr id="3" name="Content Placeholder 2">
            <a:extLst>
              <a:ext uri="{FF2B5EF4-FFF2-40B4-BE49-F238E27FC236}">
                <a16:creationId xmlns:a16="http://schemas.microsoft.com/office/drawing/2014/main" id="{33F1D737-6E0D-2EBF-F1C2-72F89DC72475}"/>
              </a:ext>
            </a:extLst>
          </p:cNvPr>
          <p:cNvSpPr>
            <a:spLocks noGrp="1"/>
          </p:cNvSpPr>
          <p:nvPr>
            <p:ph idx="1"/>
          </p:nvPr>
        </p:nvSpPr>
        <p:spPr>
          <a:xfrm>
            <a:off x="297872" y="1372578"/>
            <a:ext cx="10515600" cy="4351338"/>
          </a:xfrm>
        </p:spPr>
        <p:txBody>
          <a:bodyPr>
            <a:normAutofit/>
          </a:bodyPr>
          <a:lstStyle/>
          <a:p>
            <a:pPr>
              <a:lnSpc>
                <a:spcPct val="150000"/>
              </a:lnSpc>
            </a:pPr>
            <a:r>
              <a:rPr lang="en-US" sz="2700" dirty="0">
                <a:latin typeface="PT Serif" panose="020A0603040505020204" pitchFamily="18" charset="77"/>
              </a:rPr>
              <a:t> [ First considered by Goyal , Song , Srinivasan’21 ]</a:t>
            </a:r>
          </a:p>
          <a:p>
            <a:pPr marL="0" indent="0">
              <a:lnSpc>
                <a:spcPct val="125000"/>
              </a:lnSpc>
              <a:buNone/>
            </a:pPr>
            <a:r>
              <a:rPr lang="en-US" sz="2700" dirty="0">
                <a:latin typeface="PT Serif" panose="020A0603040505020204" pitchFamily="18" charset="77"/>
              </a:rPr>
              <a:t>Our work:</a:t>
            </a:r>
          </a:p>
          <a:p>
            <a:pPr>
              <a:lnSpc>
                <a:spcPct val="125000"/>
              </a:lnSpc>
            </a:pPr>
            <a:r>
              <a:rPr lang="en-US" sz="2700" dirty="0">
                <a:latin typeface="PT Serif" panose="020A0603040505020204" pitchFamily="18" charset="77"/>
              </a:rPr>
              <a:t> New definitions</a:t>
            </a:r>
          </a:p>
          <a:p>
            <a:pPr>
              <a:lnSpc>
                <a:spcPct val="125000"/>
              </a:lnSpc>
            </a:pPr>
            <a:r>
              <a:rPr lang="en-US" sz="2700" dirty="0">
                <a:latin typeface="PT Serif" panose="020A0603040505020204" pitchFamily="18" charset="77"/>
              </a:rPr>
              <a:t> Two constructions:</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C913F553-6682-2A4C-11B1-2B6E94EB22ED}"/>
                  </a:ext>
                </a:extLst>
              </p:cNvPr>
              <p:cNvGraphicFramePr>
                <a:graphicFrameLocks noGrp="1"/>
              </p:cNvGraphicFramePr>
              <p:nvPr>
                <p:extLst>
                  <p:ext uri="{D42A27DB-BD31-4B8C-83A1-F6EECF244321}">
                    <p14:modId xmlns:p14="http://schemas.microsoft.com/office/powerpoint/2010/main" val="2238473122"/>
                  </p:ext>
                </p:extLst>
              </p:nvPr>
            </p:nvGraphicFramePr>
            <p:xfrm>
              <a:off x="2073633" y="4012562"/>
              <a:ext cx="8044733" cy="2679228"/>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m:t>
                                </m:r>
                                <m:r>
                                  <a:rPr lang="en-US" sz="2400" b="0" i="1" smtClean="0">
                                    <a:solidFill>
                                      <a:schemeClr val="bg2">
                                        <a:lumMod val="25000"/>
                                      </a:schemeClr>
                                    </a:solidFill>
                                    <a:latin typeface="Cambria Math" panose="02040503050406030204" pitchFamily="18" charset="0"/>
                                  </a:rPr>
                                  <m:t>𝑓</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2 |</m:t>
                                </m:r>
                                <m:r>
                                  <a:rPr lang="en-US" sz="2400" b="0" i="1" smtClean="0">
                                    <a:solidFill>
                                      <a:schemeClr val="bg2">
                                        <a:lumMod val="25000"/>
                                      </a:schemeClr>
                                    </a:solidFill>
                                    <a:latin typeface="Cambria Math" panose="02040503050406030204" pitchFamily="18" charset="0"/>
                                  </a:rPr>
                                  <m:t>𝑠</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1</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2333757606"/>
                      </a:ext>
                    </a:extLst>
                  </a:tr>
                  <a:tr h="643443">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bg2">
                                            <a:lumMod val="25000"/>
                                          </a:schemeClr>
                                        </a:solidFill>
                                        <a:latin typeface="Cambria Math" panose="02040503050406030204" pitchFamily="18" charset="0"/>
                                      </a:rPr>
                                    </m:ctrlPr>
                                  </m:sSupPr>
                                  <m:e>
                                    <m:d>
                                      <m:dPr>
                                        <m:begChr m:val="|"/>
                                        <m:endChr m:val="|"/>
                                        <m:ctrlPr>
                                          <a:rPr lang="en-US" sz="2400" b="0" i="1" smtClean="0">
                                            <a:solidFill>
                                              <a:schemeClr val="bg2">
                                                <a:lumMod val="25000"/>
                                              </a:schemeClr>
                                            </a:solidFill>
                                            <a:latin typeface="Cambria Math" panose="02040503050406030204" pitchFamily="18" charset="0"/>
                                          </a:rPr>
                                        </m:ctrlPr>
                                      </m:dPr>
                                      <m:e>
                                        <m:r>
                                          <a:rPr lang="en-US" sz="2400" b="0" i="1" smtClean="0">
                                            <a:solidFill>
                                              <a:schemeClr val="bg2">
                                                <a:lumMod val="25000"/>
                                              </a:schemeClr>
                                            </a:solidFill>
                                            <a:latin typeface="Cambria Math" panose="02040503050406030204" pitchFamily="18" charset="0"/>
                                          </a:rPr>
                                          <m:t>𝑠</m:t>
                                        </m:r>
                                      </m:e>
                                    </m:d>
                                  </m:e>
                                  <m:sup>
                                    <m:r>
                                      <a:rPr lang="en-US" sz="2400" b="0" i="1" smtClean="0">
                                        <a:solidFill>
                                          <a:schemeClr val="bg2">
                                            <a:lumMod val="25000"/>
                                          </a:schemeClr>
                                        </a:solidFill>
                                        <a:latin typeface="Cambria Math" panose="02040503050406030204" pitchFamily="18" charset="0"/>
                                      </a:rPr>
                                      <m:t>2</m:t>
                                    </m:r>
                                  </m:sup>
                                </m:sSup>
                              </m:oMath>
                            </m:oMathPara>
                          </a14:m>
                          <a:endParaRPr lang="en-US" sz="2400" dirty="0">
                            <a:solidFill>
                              <a:schemeClr val="bg2">
                                <a:lumMod val="25000"/>
                              </a:schemeClr>
                            </a:solidFill>
                            <a:latin typeface="PT Serif" panose="020A0603040505020204" pitchFamily="18" charset="77"/>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𝑛</m:t>
                                </m:r>
                              </m:oMath>
                            </m:oMathPara>
                          </a14:m>
                          <a:endParaRPr lang="en-US" sz="2400" dirty="0">
                            <a:solidFill>
                              <a:schemeClr val="bg2">
                                <a:lumMod val="25000"/>
                              </a:schemeClr>
                            </a:solidFill>
                            <a:latin typeface="PT Serif" panose="020A0603040505020204" pitchFamily="18" charset="77"/>
                          </a:endParaRPr>
                        </a:p>
                      </a:txBody>
                      <a:tcPr anchor="ctr"/>
                    </a:tc>
                    <a:extLst>
                      <a:ext uri="{0D108BD9-81ED-4DB2-BD59-A6C34878D82A}">
                        <a16:rowId xmlns:a16="http://schemas.microsoft.com/office/drawing/2014/main" val="3330417989"/>
                      </a:ext>
                    </a:extLst>
                  </a:tr>
                </a:tbl>
              </a:graphicData>
            </a:graphic>
          </p:graphicFrame>
        </mc:Choice>
        <mc:Fallback>
          <p:graphicFrame>
            <p:nvGraphicFramePr>
              <p:cNvPr id="4" name="Table 3">
                <a:extLst>
                  <a:ext uri="{FF2B5EF4-FFF2-40B4-BE49-F238E27FC236}">
                    <a16:creationId xmlns:a16="http://schemas.microsoft.com/office/drawing/2014/main" id="{C913F553-6682-2A4C-11B1-2B6E94EB22ED}"/>
                  </a:ext>
                </a:extLst>
              </p:cNvPr>
              <p:cNvGraphicFramePr>
                <a:graphicFrameLocks noGrp="1"/>
              </p:cNvGraphicFramePr>
              <p:nvPr>
                <p:extLst>
                  <p:ext uri="{D42A27DB-BD31-4B8C-83A1-F6EECF244321}">
                    <p14:modId xmlns:p14="http://schemas.microsoft.com/office/powerpoint/2010/main" val="2238473122"/>
                  </p:ext>
                </p:extLst>
              </p:nvPr>
            </p:nvGraphicFramePr>
            <p:xfrm>
              <a:off x="2073633" y="4012562"/>
              <a:ext cx="8044733" cy="2679228"/>
            </p:xfrm>
            <a:graphic>
              <a:graphicData uri="http://schemas.openxmlformats.org/drawingml/2006/table">
                <a:tbl>
                  <a:tblPr firstRow="1" bandRow="1">
                    <a:tableStyleId>{5C22544A-7EE6-4342-B048-85BDC9FD1C3A}</a:tableStyleId>
                  </a:tblPr>
                  <a:tblGrid>
                    <a:gridCol w="2890843">
                      <a:extLst>
                        <a:ext uri="{9D8B030D-6E8A-4147-A177-3AD203B41FA5}">
                          <a16:colId xmlns:a16="http://schemas.microsoft.com/office/drawing/2014/main" val="3351157172"/>
                        </a:ext>
                      </a:extLst>
                    </a:gridCol>
                    <a:gridCol w="2765738">
                      <a:extLst>
                        <a:ext uri="{9D8B030D-6E8A-4147-A177-3AD203B41FA5}">
                          <a16:colId xmlns:a16="http://schemas.microsoft.com/office/drawing/2014/main" val="3127365912"/>
                        </a:ext>
                      </a:extLst>
                    </a:gridCol>
                    <a:gridCol w="2388152">
                      <a:extLst>
                        <a:ext uri="{9D8B030D-6E8A-4147-A177-3AD203B41FA5}">
                          <a16:colId xmlns:a16="http://schemas.microsoft.com/office/drawing/2014/main" val="3817250347"/>
                        </a:ext>
                      </a:extLst>
                    </a:gridCol>
                  </a:tblGrid>
                  <a:tr h="481094">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Secret share size</a:t>
                          </a:r>
                        </a:p>
                      </a:txBody>
                      <a:tcPr/>
                    </a:tc>
                    <a:tc>
                      <a:txBody>
                        <a:bodyPr/>
                        <a:lstStyle/>
                        <a:p>
                          <a:r>
                            <a:rPr lang="en-US" sz="2400" dirty="0">
                              <a:latin typeface="PT Serif" panose="020A0603040505020204" pitchFamily="18" charset="77"/>
                            </a:rPr>
                            <a:t>#Queries to R</a:t>
                          </a:r>
                        </a:p>
                      </a:txBody>
                      <a:tcPr/>
                    </a:tc>
                    <a:extLst>
                      <a:ext uri="{0D108BD9-81ED-4DB2-BD59-A6C34878D82A}">
                        <a16:rowId xmlns:a16="http://schemas.microsoft.com/office/drawing/2014/main" val="2009535821"/>
                      </a:ext>
                    </a:extLst>
                  </a:tr>
                  <a:tr h="731731">
                    <a:tc>
                      <a:txBody>
                        <a:bodyPr/>
                        <a:lstStyle/>
                        <a:p>
                          <a:r>
                            <a:rPr lang="en-US" sz="2400" dirty="0">
                              <a:solidFill>
                                <a:schemeClr val="bg2">
                                  <a:lumMod val="25000"/>
                                </a:schemeClr>
                              </a:solidFill>
                              <a:latin typeface="PT Serif" panose="020A0603040505020204" pitchFamily="18" charset="77"/>
                            </a:rPr>
                            <a:t>Shamir-based</a:t>
                          </a:r>
                        </a:p>
                      </a:txBody>
                      <a:tcPr anchor="ctr"/>
                    </a:tc>
                    <a:tc>
                      <a:txBody>
                        <a:bodyPr/>
                        <a:lstStyle/>
                        <a:p>
                          <a:endParaRPr lang="en-US"/>
                        </a:p>
                      </a:txBody>
                      <a:tcPr anchor="ctr">
                        <a:blipFill>
                          <a:blip r:embed="rId3"/>
                          <a:stretch>
                            <a:fillRect l="-105046" t="-70690" r="-87615" b="-218966"/>
                          </a:stretch>
                        </a:blipFill>
                      </a:tcPr>
                    </a:tc>
                    <a:tc>
                      <a:txBody>
                        <a:bodyPr/>
                        <a:lstStyle/>
                        <a:p>
                          <a:endParaRPr lang="en-US"/>
                        </a:p>
                      </a:txBody>
                      <a:tcPr anchor="ctr">
                        <a:blipFill>
                          <a:blip r:embed="rId3"/>
                          <a:stretch>
                            <a:fillRect l="-237766" t="-70690" r="-1596" b="-218966"/>
                          </a:stretch>
                        </a:blipFill>
                      </a:tcPr>
                    </a:tc>
                    <a:extLst>
                      <a:ext uri="{0D108BD9-81ED-4DB2-BD59-A6C34878D82A}">
                        <a16:rowId xmlns:a16="http://schemas.microsoft.com/office/drawing/2014/main" val="2426456469"/>
                      </a:ext>
                    </a:extLst>
                  </a:tr>
                  <a:tr h="643443">
                    <a:tc>
                      <a:txBody>
                        <a:bodyPr/>
                        <a:lstStyle/>
                        <a:p>
                          <a:r>
                            <a:rPr lang="en-US" sz="2400" dirty="0">
                              <a:solidFill>
                                <a:schemeClr val="bg2">
                                  <a:lumMod val="25000"/>
                                </a:schemeClr>
                              </a:solidFill>
                              <a:latin typeface="PT Serif" panose="020A0603040505020204" pitchFamily="18" charset="77"/>
                            </a:rPr>
                            <a:t>Blakely-based</a:t>
                          </a:r>
                        </a:p>
                      </a:txBody>
                      <a:tcPr anchor="ctr"/>
                    </a:tc>
                    <a:tc>
                      <a:txBody>
                        <a:bodyPr/>
                        <a:lstStyle/>
                        <a:p>
                          <a:endParaRPr lang="en-US"/>
                        </a:p>
                      </a:txBody>
                      <a:tcPr anchor="ctr">
                        <a:blipFill>
                          <a:blip r:embed="rId3"/>
                          <a:stretch>
                            <a:fillRect l="-105046" t="-194118" r="-87615" b="-149020"/>
                          </a:stretch>
                        </a:blipFill>
                      </a:tcPr>
                    </a:tc>
                    <a:tc>
                      <a:txBody>
                        <a:bodyPr/>
                        <a:lstStyle/>
                        <a:p>
                          <a:endParaRPr lang="en-US"/>
                        </a:p>
                      </a:txBody>
                      <a:tcPr anchor="ctr">
                        <a:blipFill>
                          <a:blip r:embed="rId3"/>
                          <a:stretch>
                            <a:fillRect l="-237766" t="-194118" r="-1596" b="-149020"/>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GSS21</a:t>
                          </a:r>
                        </a:p>
                        <a:p>
                          <a:r>
                            <a:rPr lang="en-US" sz="2400" dirty="0">
                              <a:solidFill>
                                <a:schemeClr val="bg2">
                                  <a:lumMod val="25000"/>
                                </a:schemeClr>
                              </a:solidFill>
                              <a:latin typeface="PT Serif" panose="020A0603040505020204" pitchFamily="18" charset="77"/>
                            </a:rPr>
                            <a:t>(Custom Scheme)</a:t>
                          </a:r>
                        </a:p>
                      </a:txBody>
                      <a:tcPr anchor="ctr"/>
                    </a:tc>
                    <a:tc>
                      <a:txBody>
                        <a:bodyPr/>
                        <a:lstStyle/>
                        <a:p>
                          <a:endParaRPr lang="en-US"/>
                        </a:p>
                      </a:txBody>
                      <a:tcPr anchor="ctr">
                        <a:blipFill>
                          <a:blip r:embed="rId3"/>
                          <a:stretch>
                            <a:fillRect l="-105046" t="-230769" r="-87615" b="-16923"/>
                          </a:stretch>
                        </a:blipFill>
                      </a:tcPr>
                    </a:tc>
                    <a:tc>
                      <a:txBody>
                        <a:bodyPr/>
                        <a:lstStyle/>
                        <a:p>
                          <a:endParaRPr lang="en-US"/>
                        </a:p>
                      </a:txBody>
                      <a:tcPr anchor="ctr">
                        <a:blipFill>
                          <a:blip r:embed="rId3"/>
                          <a:stretch>
                            <a:fillRect l="-237766" t="-230769" r="-1596" b="-16923"/>
                          </a:stretch>
                        </a:blipFill>
                      </a:tcPr>
                    </a:tc>
                    <a:extLst>
                      <a:ext uri="{0D108BD9-81ED-4DB2-BD59-A6C34878D82A}">
                        <a16:rowId xmlns:a16="http://schemas.microsoft.com/office/drawing/2014/main" val="3330417989"/>
                      </a:ext>
                    </a:extLst>
                  </a:tr>
                </a:tbl>
              </a:graphicData>
            </a:graphic>
          </p:graphicFrame>
        </mc:Fallback>
      </mc:AlternateContent>
    </p:spTree>
    <p:extLst>
      <p:ext uri="{BB962C8B-B14F-4D97-AF65-F5344CB8AC3E}">
        <p14:creationId xmlns:p14="http://schemas.microsoft.com/office/powerpoint/2010/main" val="25873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440D8-4DC6-3FA3-3F39-B70124AD0E75}"/>
                  </a:ext>
                </a:extLst>
              </p:cNvPr>
              <p:cNvSpPr>
                <a:spLocks noGrp="1"/>
              </p:cNvSpPr>
              <p:nvPr>
                <p:ph type="title"/>
              </p:nvPr>
            </p:nvSpPr>
            <p:spPr/>
            <p:txBody>
              <a:bodyPr/>
              <a:lstStyle/>
              <a:p>
                <a:r>
                  <a:rPr lang="en-US" dirty="0">
                    <a:latin typeface="PT Serif" panose="020A0603040505020204" pitchFamily="18" charset="77"/>
                  </a:rPr>
                  <a:t>Why focus on the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&lt;</m:t>
                    </m:r>
                    <m:r>
                      <a:rPr lang="en-US" b="0" i="1" smtClean="0">
                        <a:latin typeface="Cambria Math" panose="02040503050406030204" pitchFamily="18" charset="0"/>
                      </a:rPr>
                      <m:t>𝑡</m:t>
                    </m:r>
                  </m:oMath>
                </a14:m>
                <a:r>
                  <a:rPr lang="en-US" dirty="0">
                    <a:latin typeface="PT Serif" panose="020A0603040505020204" pitchFamily="18" charset="77"/>
                  </a:rPr>
                  <a:t> case?</a:t>
                </a:r>
              </a:p>
            </p:txBody>
          </p:sp>
        </mc:Choice>
        <mc:Fallback xmlns="">
          <p:sp>
            <p:nvSpPr>
              <p:cNvPr id="2" name="Title 1">
                <a:extLst>
                  <a:ext uri="{FF2B5EF4-FFF2-40B4-BE49-F238E27FC236}">
                    <a16:creationId xmlns:a16="http://schemas.microsoft.com/office/drawing/2014/main" id="{3D5440D8-4DC6-3FA3-3F39-B70124AD0E75}"/>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66A09A-2D9D-A551-90B2-6247EB16100F}"/>
                  </a:ext>
                </a:extLst>
              </p:cNvPr>
              <p:cNvSpPr>
                <a:spLocks noGrp="1"/>
              </p:cNvSpPr>
              <p:nvPr>
                <p:ph idx="1"/>
              </p:nvPr>
            </p:nvSpPr>
            <p:spPr/>
            <p:txBody>
              <a:bodyPr/>
              <a:lstStyle/>
              <a:p>
                <a:r>
                  <a:rPr lang="en-US" dirty="0">
                    <a:latin typeface="PT Serif" panose="020A0603040505020204" pitchFamily="18" charset="77"/>
                  </a:rPr>
                  <a:t>A malicious coalition of size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can simply sell the reconstructed secret </a:t>
                </a:r>
                <a14:m>
                  <m:oMath xmlns:m="http://schemas.openxmlformats.org/officeDocument/2006/math">
                    <m:r>
                      <a:rPr lang="en-US" b="0" i="1" smtClean="0">
                        <a:latin typeface="Cambria Math" panose="02040503050406030204" pitchFamily="18" charset="0"/>
                      </a:rPr>
                      <m:t>𝑠</m:t>
                    </m:r>
                  </m:oMath>
                </a14:m>
                <a:r>
                  <a:rPr lang="en-US" dirty="0">
                    <a:latin typeface="PT Serif" panose="020A0603040505020204" pitchFamily="18" charset="77"/>
                  </a:rPr>
                  <a:t>.</a:t>
                </a:r>
              </a:p>
              <a:p>
                <a:pPr marL="0" indent="0">
                  <a:buNone/>
                </a:pP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latin typeface="PT Serif" panose="020A0603040505020204" pitchFamily="18" charset="77"/>
                  </a:rPr>
                  <a:t>    ⇒    Tracing is impossible!</a:t>
                </a:r>
              </a:p>
            </p:txBody>
          </p:sp>
        </mc:Choice>
        <mc:Fallback>
          <p:sp>
            <p:nvSpPr>
              <p:cNvPr id="3" name="Content Placeholder 2">
                <a:extLst>
                  <a:ext uri="{FF2B5EF4-FFF2-40B4-BE49-F238E27FC236}">
                    <a16:creationId xmlns:a16="http://schemas.microsoft.com/office/drawing/2014/main" id="{7D66A09A-2D9D-A551-90B2-6247EB16100F}"/>
                  </a:ext>
                </a:extLst>
              </p:cNvPr>
              <p:cNvSpPr>
                <a:spLocks noGrp="1" noRot="1" noChangeAspect="1" noMove="1" noResize="1" noEditPoints="1" noAdjustHandles="1" noChangeArrowheads="1" noChangeShapeType="1" noTextEdit="1"/>
              </p:cNvSpPr>
              <p:nvPr>
                <p:ph idx="1"/>
              </p:nvPr>
            </p:nvSpPr>
            <p:spPr>
              <a:blipFill>
                <a:blip r:embed="rId4"/>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144010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131-3B1D-FF8A-A97F-1F2FA5A7E31E}"/>
              </a:ext>
            </a:extLst>
          </p:cNvPr>
          <p:cNvSpPr>
            <a:spLocks noGrp="1"/>
          </p:cNvSpPr>
          <p:nvPr>
            <p:ph type="title"/>
          </p:nvPr>
        </p:nvSpPr>
        <p:spPr/>
        <p:txBody>
          <a:bodyPr/>
          <a:lstStyle/>
          <a:p>
            <a:r>
              <a:rPr lang="en-US" dirty="0">
                <a:latin typeface="PT Serif" panose="020A0603040505020204" pitchFamily="18" charset="77"/>
              </a:rPr>
              <a:t>Defining Traceable Secret Sharing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0B2CF6-9F76-51F0-3608-E963DA11BEDC}"/>
                  </a:ext>
                </a:extLst>
              </p:cNvPr>
              <p:cNvSpPr>
                <a:spLocks noGrp="1"/>
              </p:cNvSpPr>
              <p:nvPr>
                <p:ph idx="1"/>
              </p:nvPr>
            </p:nvSpPr>
            <p:spPr>
              <a:xfrm>
                <a:off x="297871" y="1127951"/>
                <a:ext cx="6969827" cy="4322826"/>
              </a:xfrm>
            </p:spPr>
            <p:txBody>
              <a:bodyPr>
                <a:normAutofit/>
              </a:bodyPr>
              <a:lstStyle/>
              <a:p>
                <a:pPr>
                  <a:lnSpc>
                    <a:spcPct val="150000"/>
                  </a:lnSpc>
                </a:pPr>
                <a:r>
                  <a:rPr lang="en-US" dirty="0">
                    <a:latin typeface="PT Serif" panose="020A0603040505020204" pitchFamily="18" charset="77"/>
                  </a:rPr>
                  <a:t>Share (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𝜌</m:t>
                    </m:r>
                    <m:r>
                      <a:rPr lang="en-US" b="0" i="1" smtClean="0">
                        <a:latin typeface="Cambria Math" panose="02040503050406030204" pitchFamily="18" charset="0"/>
                      </a:rPr>
                      <m:t> ; </m:t>
                    </m:r>
                    <m:r>
                      <a:rPr lang="en-US" b="0" i="1" smtClean="0">
                        <a:latin typeface="Cambria Math" panose="02040503050406030204" pitchFamily="18" charset="0"/>
                      </a:rPr>
                      <m:t>𝑟</m:t>
                    </m:r>
                  </m:oMath>
                </a14:m>
                <a:r>
                  <a:rPr lang="en-US" dirty="0">
                    <a:latin typeface="PT Serif" panose="020A0603040505020204" pitchFamily="18" charset="77"/>
                  </a:rPr>
                  <a:t> )	 </a:t>
                </a:r>
                <a14:m>
                  <m:oMath xmlns:m="http://schemas.openxmlformats.org/officeDocument/2006/math">
                    <m:r>
                      <m:rPr>
                        <m:nor/>
                      </m:rPr>
                      <a:rPr lang="en" dirty="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latin typeface="PT Serif" panose="020A0603040505020204" pitchFamily="18" charset="77"/>
                  </a:rPr>
                  <a:t>      </a:t>
                </a:r>
              </a:p>
              <a:p>
                <a:pPr lvl="1">
                  <a:lnSpc>
                    <a:spcPct val="150000"/>
                  </a:lnSpc>
                </a:pPr>
                <a:endParaRPr lang="en-US" b="0" i="1" dirty="0">
                  <a:latin typeface="Cambria Math" panose="02040503050406030204" pitchFamily="18" charset="0"/>
                </a:endParaRPr>
              </a:p>
              <a:p>
                <a:pPr marL="457200" lvl="1" indent="0">
                  <a:lnSpc>
                    <a:spcPct val="150000"/>
                  </a:lnSpc>
                  <a:buNone/>
                </a:pPr>
                <a:endParaRPr lang="en-US" b="0" dirty="0">
                  <a:latin typeface="PT Serif" panose="020A0603040505020204" pitchFamily="18" charset="77"/>
                </a:endParaRPr>
              </a:p>
              <a:p>
                <a:pPr marL="457200" lvl="1" indent="0" algn="ctr">
                  <a:lnSpc>
                    <a:spcPct val="150000"/>
                  </a:lnSpc>
                  <a:buNone/>
                </a:pPr>
                <a:r>
                  <a:rPr lang="en-US" dirty="0">
                    <a:latin typeface="PT Serif" panose="020A0603040505020204" pitchFamily="18" charset="77"/>
                  </a:rPr>
                  <a:t>						.</a:t>
                </a:r>
              </a:p>
              <a:p>
                <a:pPr marL="457200" lvl="1" indent="0" algn="ctr">
                  <a:lnSpc>
                    <a:spcPct val="150000"/>
                  </a:lnSpc>
                  <a:buNone/>
                </a:pPr>
                <a:r>
                  <a:rPr lang="en-US" dirty="0">
                    <a:latin typeface="PT Serif" panose="020A0603040505020204" pitchFamily="18" charset="77"/>
                  </a:rPr>
                  <a:t>						.</a:t>
                </a:r>
              </a:p>
              <a:p>
                <a:pPr marL="457200" lvl="1" indent="0" algn="ctr">
                  <a:lnSpc>
                    <a:spcPct val="150000"/>
                  </a:lnSpc>
                  <a:buNone/>
                </a:pPr>
                <a:r>
                  <a:rPr lang="en-US" dirty="0">
                    <a:latin typeface="PT Serif" panose="020A0603040505020204" pitchFamily="18" charset="77"/>
                  </a:rPr>
                  <a:t>						.</a:t>
                </a:r>
                <a:endParaRPr lang="en-US" sz="1600" dirty="0">
                  <a:latin typeface="PT Serif" panose="020A0603040505020204" pitchFamily="18" charset="77"/>
                </a:endParaRPr>
              </a:p>
              <a:p>
                <a:pPr marL="457200" lvl="1" indent="0">
                  <a:lnSpc>
                    <a:spcPct val="150000"/>
                  </a:lnSpc>
                  <a:buNone/>
                </a:pPr>
                <a:endParaRPr lang="en-US" sz="1600"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040B2CF6-9F76-51F0-3608-E963DA11BEDC}"/>
                  </a:ext>
                </a:extLst>
              </p:cNvPr>
              <p:cNvSpPr>
                <a:spLocks noGrp="1" noRot="1" noChangeAspect="1" noMove="1" noResize="1" noEditPoints="1" noAdjustHandles="1" noChangeArrowheads="1" noChangeShapeType="1" noTextEdit="1"/>
              </p:cNvSpPr>
              <p:nvPr>
                <p:ph idx="1"/>
              </p:nvPr>
            </p:nvSpPr>
            <p:spPr>
              <a:xfrm>
                <a:off x="297871" y="1127951"/>
                <a:ext cx="6969827" cy="4322826"/>
              </a:xfrm>
              <a:blipFill>
                <a:blip r:embed="rId3"/>
                <a:stretch>
                  <a:fillRect l="-16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D9C0C06-84D3-76DF-D86C-838AA0D15B82}"/>
              </a:ext>
            </a:extLst>
          </p:cNvPr>
          <p:cNvSpPr/>
          <p:nvPr/>
        </p:nvSpPr>
        <p:spPr>
          <a:xfrm>
            <a:off x="5410196" y="1871808"/>
            <a:ext cx="2273136" cy="1365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Share</a:t>
            </a: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74ECED-2755-900B-48A6-DF384FE6B13F}"/>
                  </a:ext>
                </a:extLst>
              </p:cNvPr>
              <p:cNvSpPr txBox="1"/>
              <p:nvPr/>
            </p:nvSpPr>
            <p:spPr>
              <a:xfrm>
                <a:off x="2066305" y="1857928"/>
                <a:ext cx="2928255" cy="1327928"/>
              </a:xfrm>
              <a:prstGeom prst="rect">
                <a:avLst/>
              </a:prstGeom>
              <a:noFill/>
            </p:spPr>
            <p:txBody>
              <a:bodyPr wrap="square" rtlCol="0">
                <a:spAutoFit/>
              </a:bodyPr>
              <a:lstStyle/>
              <a:p>
                <a:pPr>
                  <a:lnSpc>
                    <a:spcPct val="125000"/>
                  </a:lnSpc>
                </a:pP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  ,  </m:t>
                    </m:r>
                    <m:r>
                      <a:rPr lang="en-US" sz="2200" b="0" i="1" smtClean="0">
                        <a:latin typeface="Cambria Math" panose="02040503050406030204" pitchFamily="18" charset="0"/>
                      </a:rPr>
                      <m:t>𝑡</m:t>
                    </m:r>
                    <m:r>
                      <a:rPr lang="en-US" sz="2200" b="0" i="1" smtClean="0">
                        <a:latin typeface="Cambria Math" panose="02040503050406030204" pitchFamily="18" charset="0"/>
                      </a:rPr>
                      <m:t> </m:t>
                    </m:r>
                  </m:oMath>
                </a14:m>
                <a:r>
                  <a:rPr lang="en-US" sz="2200" b="0" dirty="0">
                    <a:latin typeface="PT Serif" panose="020A0603040505020204" pitchFamily="18" charset="77"/>
                  </a:rPr>
                  <a:t> ,  </a:t>
                </a:r>
                <a14:m>
                  <m:oMath xmlns:m="http://schemas.openxmlformats.org/officeDocument/2006/math">
                    <m:r>
                      <a:rPr lang="en-US" sz="2200" b="0" i="1" smtClean="0">
                        <a:latin typeface="Cambria Math" panose="02040503050406030204" pitchFamily="18" charset="0"/>
                      </a:rPr>
                      <m:t>𝑠</m:t>
                    </m:r>
                  </m:oMath>
                </a14:m>
                <a:r>
                  <a:rPr lang="en-US" sz="2200" dirty="0">
                    <a:latin typeface="PT Serif" panose="020A0603040505020204" pitchFamily="18" charset="77"/>
                  </a:rPr>
                  <a:t> : Secret</a:t>
                </a:r>
              </a:p>
              <a:p>
                <a:pPr>
                  <a:lnSpc>
                    <a:spcPct val="125000"/>
                  </a:lnSpc>
                </a:pPr>
                <a14:m>
                  <m:oMath xmlns:m="http://schemas.openxmlformats.org/officeDocument/2006/math">
                    <m:r>
                      <a:rPr lang="en-US" sz="2200" b="0" i="1" smtClean="0">
                        <a:latin typeface="Cambria Math" panose="02040503050406030204" pitchFamily="18" charset="0"/>
                      </a:rPr>
                      <m:t>𝜌</m:t>
                    </m:r>
                  </m:oMath>
                </a14:m>
                <a:r>
                  <a:rPr lang="en-US" sz="2200" dirty="0">
                    <a:latin typeface="PT Serif" panose="020A0603040505020204" pitchFamily="18" charset="77"/>
                  </a:rPr>
                  <a:t> : Correlation String</a:t>
                </a:r>
              </a:p>
              <a:p>
                <a:pPr>
                  <a:lnSpc>
                    <a:spcPct val="125000"/>
                  </a:lnSpc>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𝑟</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oMath>
                </a14:m>
                <a:r>
                  <a:rPr lang="en-US" sz="2200" b="0" dirty="0">
                    <a:latin typeface="PT Serif" panose="020A0603040505020204" pitchFamily="18" charset="77"/>
                  </a:rPr>
                  <a:t>: Randomness</a:t>
                </a:r>
                <a:endParaRPr lang="en-US" sz="2200" dirty="0">
                  <a:latin typeface="PT Serif" panose="020A0603040505020204" pitchFamily="18" charset="77"/>
                </a:endParaRPr>
              </a:p>
            </p:txBody>
          </p:sp>
        </mc:Choice>
        <mc:Fallback xmlns="">
          <p:sp>
            <p:nvSpPr>
              <p:cNvPr id="7" name="TextBox 6">
                <a:extLst>
                  <a:ext uri="{FF2B5EF4-FFF2-40B4-BE49-F238E27FC236}">
                    <a16:creationId xmlns:a16="http://schemas.microsoft.com/office/drawing/2014/main" id="{9574ECED-2755-900B-48A6-DF384FE6B13F}"/>
                  </a:ext>
                </a:extLst>
              </p:cNvPr>
              <p:cNvSpPr txBox="1">
                <a:spLocks noRot="1" noChangeAspect="1" noMove="1" noResize="1" noEditPoints="1" noAdjustHandles="1" noChangeArrowheads="1" noChangeShapeType="1" noTextEdit="1"/>
              </p:cNvSpPr>
              <p:nvPr/>
            </p:nvSpPr>
            <p:spPr>
              <a:xfrm>
                <a:off x="2066305" y="1857928"/>
                <a:ext cx="2928255" cy="1327928"/>
              </a:xfrm>
              <a:prstGeom prst="rect">
                <a:avLst/>
              </a:prstGeom>
              <a:blipFill>
                <a:blip r:embed="rId4"/>
                <a:stretch>
                  <a:fillRect b="-849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97A7D8BA-9F44-16F8-7C9A-87CEE7061CCE}"/>
              </a:ext>
            </a:extLst>
          </p:cNvPr>
          <p:cNvCxnSpPr/>
          <p:nvPr/>
        </p:nvCxnSpPr>
        <p:spPr>
          <a:xfrm>
            <a:off x="4994560" y="2137561"/>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F0DC379-8FC6-7811-C9AE-5BC0B84262CF}"/>
              </a:ext>
            </a:extLst>
          </p:cNvPr>
          <p:cNvCxnSpPr/>
          <p:nvPr/>
        </p:nvCxnSpPr>
        <p:spPr>
          <a:xfrm>
            <a:off x="4994560" y="2554742"/>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C7AECA1-927B-9AD9-ECB6-ADD1788F47FD}"/>
              </a:ext>
            </a:extLst>
          </p:cNvPr>
          <p:cNvCxnSpPr/>
          <p:nvPr/>
        </p:nvCxnSpPr>
        <p:spPr>
          <a:xfrm>
            <a:off x="4994560" y="2978728"/>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5645EB9-7986-D2C7-3CFB-C37FA43975FB}"/>
                  </a:ext>
                </a:extLst>
              </p:cNvPr>
              <p:cNvSpPr txBox="1"/>
              <p:nvPr/>
            </p:nvSpPr>
            <p:spPr>
              <a:xfrm>
                <a:off x="8098968" y="2323909"/>
                <a:ext cx="22731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m:t>
                      </m:r>
                      <m:r>
                        <a:rPr lang="en-US" sz="2400" b="0" i="1" smtClean="0">
                          <a:latin typeface="Cambria Math" panose="02040503050406030204" pitchFamily="18" charset="0"/>
                        </a:rPr>
                        <m:t>𝑣</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lang="en-US" sz="2400" dirty="0"/>
              </a:p>
            </p:txBody>
          </p:sp>
        </mc:Choice>
        <mc:Fallback xmlns="">
          <p:sp>
            <p:nvSpPr>
              <p:cNvPr id="16" name="TextBox 15">
                <a:extLst>
                  <a:ext uri="{FF2B5EF4-FFF2-40B4-BE49-F238E27FC236}">
                    <a16:creationId xmlns:a16="http://schemas.microsoft.com/office/drawing/2014/main" id="{85645EB9-7986-D2C7-3CFB-C37FA43975FB}"/>
                  </a:ext>
                </a:extLst>
              </p:cNvPr>
              <p:cNvSpPr txBox="1">
                <a:spLocks noRot="1" noChangeAspect="1" noMove="1" noResize="1" noEditPoints="1" noAdjustHandles="1" noChangeArrowheads="1" noChangeShapeType="1" noTextEdit="1"/>
              </p:cNvSpPr>
              <p:nvPr/>
            </p:nvSpPr>
            <p:spPr>
              <a:xfrm>
                <a:off x="8098968" y="2323909"/>
                <a:ext cx="2273136" cy="461665"/>
              </a:xfrm>
              <a:prstGeom prst="rect">
                <a:avLst/>
              </a:prstGeom>
              <a:blipFill>
                <a:blip r:embed="rId5"/>
                <a:stretch>
                  <a:fillRect b="-1842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3AF44B4-33F2-CE8E-AC00-1BA91726BAB1}"/>
              </a:ext>
            </a:extLst>
          </p:cNvPr>
          <p:cNvCxnSpPr/>
          <p:nvPr/>
        </p:nvCxnSpPr>
        <p:spPr>
          <a:xfrm>
            <a:off x="7683332" y="2554742"/>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5446EB-2FF1-56E0-D31A-870C2C9EB8AA}"/>
                  </a:ext>
                </a:extLst>
              </p:cNvPr>
              <p:cNvSpPr txBox="1"/>
              <p:nvPr/>
            </p:nvSpPr>
            <p:spPr>
              <a:xfrm>
                <a:off x="8572996" y="3487856"/>
                <a:ext cx="3672444" cy="1309076"/>
              </a:xfrm>
              <a:prstGeom prst="rect">
                <a:avLst/>
              </a:prstGeom>
              <a:noFill/>
            </p:spPr>
            <p:txBody>
              <a:bodyPr wrap="square">
                <a:spAutoFit/>
              </a:bodyPr>
              <a:lstStyle/>
              <a:p>
                <a:pPr lvl="1">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𝑡𝑘</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m:t>
                          </m:r>
                        </m:sub>
                      </m:sSub>
                    </m:oMath>
                  </m:oMathPara>
                </a14:m>
                <a:endParaRPr lang="en-US" sz="2400" dirty="0">
                  <a:latin typeface="PT Serif" panose="020A0603040505020204" pitchFamily="18" charset="77"/>
                </a:endParaRPr>
              </a:p>
              <a:p>
                <a:pPr lvl="1">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𝑣𝑘</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𝑣</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m:t>
                          </m:r>
                        </m:sub>
                      </m:sSub>
                    </m:oMath>
                  </m:oMathPara>
                </a14:m>
                <a:endParaRPr lang="en-US" sz="2400" dirty="0"/>
              </a:p>
            </p:txBody>
          </p:sp>
        </mc:Choice>
        <mc:Fallback xmlns="">
          <p:sp>
            <p:nvSpPr>
              <p:cNvPr id="20" name="TextBox 19">
                <a:extLst>
                  <a:ext uri="{FF2B5EF4-FFF2-40B4-BE49-F238E27FC236}">
                    <a16:creationId xmlns:a16="http://schemas.microsoft.com/office/drawing/2014/main" id="{DF5446EB-2FF1-56E0-D31A-870C2C9EB8AA}"/>
                  </a:ext>
                </a:extLst>
              </p:cNvPr>
              <p:cNvSpPr txBox="1">
                <a:spLocks noRot="1" noChangeAspect="1" noMove="1" noResize="1" noEditPoints="1" noAdjustHandles="1" noChangeArrowheads="1" noChangeShapeType="1" noTextEdit="1"/>
              </p:cNvSpPr>
              <p:nvPr/>
            </p:nvSpPr>
            <p:spPr>
              <a:xfrm>
                <a:off x="8572996" y="3487856"/>
                <a:ext cx="3672444" cy="1309076"/>
              </a:xfrm>
              <a:prstGeom prst="rect">
                <a:avLst/>
              </a:prstGeom>
              <a:blipFill>
                <a:blip r:embed="rId6"/>
                <a:stretch>
                  <a:fillRect b="-962"/>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F1EFFAD-00F5-38F5-5D07-5E4C2C730199}"/>
              </a:ext>
            </a:extLst>
          </p:cNvPr>
          <p:cNvSpPr/>
          <p:nvPr/>
        </p:nvSpPr>
        <p:spPr>
          <a:xfrm>
            <a:off x="5410196" y="5047114"/>
            <a:ext cx="2273136" cy="1365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Share</a:t>
            </a:r>
            <a:endParaRPr lang="en-US" sz="2400" dirty="0"/>
          </a:p>
        </p:txBody>
      </p:sp>
      <p:cxnSp>
        <p:nvCxnSpPr>
          <p:cNvPr id="23" name="Straight Arrow Connector 22">
            <a:extLst>
              <a:ext uri="{FF2B5EF4-FFF2-40B4-BE49-F238E27FC236}">
                <a16:creationId xmlns:a16="http://schemas.microsoft.com/office/drawing/2014/main" id="{6B3BD317-0A62-759D-AE4A-87994DA8969B}"/>
              </a:ext>
            </a:extLst>
          </p:cNvPr>
          <p:cNvCxnSpPr/>
          <p:nvPr/>
        </p:nvCxnSpPr>
        <p:spPr>
          <a:xfrm>
            <a:off x="4994560" y="5312867"/>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AEEAF41-F3CA-2209-698D-0F09ACF4E5BE}"/>
              </a:ext>
            </a:extLst>
          </p:cNvPr>
          <p:cNvCxnSpPr/>
          <p:nvPr/>
        </p:nvCxnSpPr>
        <p:spPr>
          <a:xfrm>
            <a:off x="4994560" y="5730048"/>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5C893B-1F58-E9CA-849B-6134812C6FC0}"/>
              </a:ext>
            </a:extLst>
          </p:cNvPr>
          <p:cNvCxnSpPr/>
          <p:nvPr/>
        </p:nvCxnSpPr>
        <p:spPr>
          <a:xfrm>
            <a:off x="4994560" y="6154034"/>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BD3025-DFD8-E3A0-F071-6FE3C141AE50}"/>
                  </a:ext>
                </a:extLst>
              </p:cNvPr>
              <p:cNvSpPr txBox="1"/>
              <p:nvPr/>
            </p:nvSpPr>
            <p:spPr>
              <a:xfrm>
                <a:off x="8098968" y="5499215"/>
                <a:ext cx="22731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r>
                        <a:rPr lang="en-US" sz="2400" b="0" i="1" smtClean="0">
                          <a:latin typeface="Cambria Math" panose="02040503050406030204" pitchFamily="18" charset="0"/>
                        </a:rPr>
                        <m:t>𝑣</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26" name="TextBox 25">
                <a:extLst>
                  <a:ext uri="{FF2B5EF4-FFF2-40B4-BE49-F238E27FC236}">
                    <a16:creationId xmlns:a16="http://schemas.microsoft.com/office/drawing/2014/main" id="{B8BD3025-DFD8-E3A0-F071-6FE3C141AE50}"/>
                  </a:ext>
                </a:extLst>
              </p:cNvPr>
              <p:cNvSpPr txBox="1">
                <a:spLocks noRot="1" noChangeAspect="1" noMove="1" noResize="1" noEditPoints="1" noAdjustHandles="1" noChangeArrowheads="1" noChangeShapeType="1" noTextEdit="1"/>
              </p:cNvSpPr>
              <p:nvPr/>
            </p:nvSpPr>
            <p:spPr>
              <a:xfrm>
                <a:off x="8098968" y="5499215"/>
                <a:ext cx="2273136" cy="461665"/>
              </a:xfrm>
              <a:prstGeom prst="rect">
                <a:avLst/>
              </a:prstGeom>
              <a:blipFill>
                <a:blip r:embed="rId7"/>
                <a:stretch>
                  <a:fillRect b="-18421"/>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22E9C78-96E1-E436-291E-34DB57CFA346}"/>
              </a:ext>
            </a:extLst>
          </p:cNvPr>
          <p:cNvCxnSpPr/>
          <p:nvPr/>
        </p:nvCxnSpPr>
        <p:spPr>
          <a:xfrm>
            <a:off x="7683332" y="5730048"/>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BF7F064-DA4A-B909-8654-D0DB28DC76F9}"/>
              </a:ext>
            </a:extLst>
          </p:cNvPr>
          <p:cNvSpPr txBox="1"/>
          <p:nvPr/>
        </p:nvSpPr>
        <p:spPr>
          <a:xfrm>
            <a:off x="214745" y="1832954"/>
            <a:ext cx="1882238" cy="461665"/>
          </a:xfrm>
          <a:prstGeom prst="rect">
            <a:avLst/>
          </a:prstGeom>
          <a:noFill/>
        </p:spPr>
        <p:txBody>
          <a:bodyPr wrap="square" rtlCol="0">
            <a:spAutoFit/>
          </a:bodyPr>
          <a:lstStyle/>
          <a:p>
            <a:r>
              <a:rPr lang="en-US" sz="2400" dirty="0">
                <a:solidFill>
                  <a:schemeClr val="accent1">
                    <a:lumMod val="60000"/>
                    <a:lumOff val="40000"/>
                  </a:schemeClr>
                </a:solidFill>
                <a:latin typeface="PT Serif" panose="020A0603040505020204" pitchFamily="18" charset="77"/>
              </a:rPr>
              <a:t>e.g. Shamir: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66395E1-1F07-56EE-3093-92386CE49211}"/>
                  </a:ext>
                </a:extLst>
              </p:cNvPr>
              <p:cNvSpPr txBox="1"/>
              <p:nvPr/>
            </p:nvSpPr>
            <p:spPr>
              <a:xfrm>
                <a:off x="354031" y="2294637"/>
                <a:ext cx="1603666" cy="515526"/>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oMath>
                  </m:oMathPara>
                </a14:m>
                <a:endParaRPr lang="en-US" sz="2200" dirty="0">
                  <a:solidFill>
                    <a:schemeClr val="accent1">
                      <a:lumMod val="60000"/>
                      <a:lumOff val="40000"/>
                    </a:schemeClr>
                  </a:solidFill>
                  <a:latin typeface="PT Serif" panose="020A0603040505020204" pitchFamily="18" charset="77"/>
                </a:endParaRPr>
              </a:p>
            </p:txBody>
          </p:sp>
        </mc:Choice>
        <mc:Fallback>
          <p:sp>
            <p:nvSpPr>
              <p:cNvPr id="8" name="TextBox 7">
                <a:extLst>
                  <a:ext uri="{FF2B5EF4-FFF2-40B4-BE49-F238E27FC236}">
                    <a16:creationId xmlns:a16="http://schemas.microsoft.com/office/drawing/2014/main" id="{366395E1-1F07-56EE-3093-92386CE49211}"/>
                  </a:ext>
                </a:extLst>
              </p:cNvPr>
              <p:cNvSpPr txBox="1">
                <a:spLocks noRot="1" noChangeAspect="1" noMove="1" noResize="1" noEditPoints="1" noAdjustHandles="1" noChangeArrowheads="1" noChangeShapeType="1" noTextEdit="1"/>
              </p:cNvSpPr>
              <p:nvPr/>
            </p:nvSpPr>
            <p:spPr>
              <a:xfrm>
                <a:off x="354031" y="2294637"/>
                <a:ext cx="1603666" cy="515526"/>
              </a:xfrm>
              <a:prstGeom prst="rect">
                <a:avLst/>
              </a:prstGeom>
              <a:blipFill>
                <a:blip r:embed="rId8"/>
                <a:stretch>
                  <a:fillRect b="-238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B2021F-202F-80F9-7ADC-87A0095F29B2}"/>
              </a:ext>
            </a:extLst>
          </p:cNvPr>
          <p:cNvCxnSpPr/>
          <p:nvPr/>
        </p:nvCxnSpPr>
        <p:spPr>
          <a:xfrm>
            <a:off x="1570636" y="2586409"/>
            <a:ext cx="390154"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243614B-8FAE-03D7-9249-4337E8BB5C8C}"/>
                  </a:ext>
                </a:extLst>
              </p:cNvPr>
              <p:cNvSpPr txBox="1"/>
              <p:nvPr/>
            </p:nvSpPr>
            <p:spPr>
              <a:xfrm>
                <a:off x="354031" y="5435507"/>
                <a:ext cx="1603666" cy="515526"/>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oMath>
                  </m:oMathPara>
                </a14:m>
                <a:endParaRPr lang="en-US" sz="2200" dirty="0">
                  <a:solidFill>
                    <a:schemeClr val="accent1">
                      <a:lumMod val="60000"/>
                      <a:lumOff val="40000"/>
                    </a:schemeClr>
                  </a:solidFill>
                  <a:latin typeface="PT Serif" panose="020A0603040505020204" pitchFamily="18" charset="77"/>
                </a:endParaRPr>
              </a:p>
            </p:txBody>
          </p:sp>
        </mc:Choice>
        <mc:Fallback>
          <p:sp>
            <p:nvSpPr>
              <p:cNvPr id="12" name="TextBox 11">
                <a:extLst>
                  <a:ext uri="{FF2B5EF4-FFF2-40B4-BE49-F238E27FC236}">
                    <a16:creationId xmlns:a16="http://schemas.microsoft.com/office/drawing/2014/main" id="{F243614B-8FAE-03D7-9249-4337E8BB5C8C}"/>
                  </a:ext>
                </a:extLst>
              </p:cNvPr>
              <p:cNvSpPr txBox="1">
                <a:spLocks noRot="1" noChangeAspect="1" noMove="1" noResize="1" noEditPoints="1" noAdjustHandles="1" noChangeArrowheads="1" noChangeShapeType="1" noTextEdit="1"/>
              </p:cNvSpPr>
              <p:nvPr/>
            </p:nvSpPr>
            <p:spPr>
              <a:xfrm>
                <a:off x="354031" y="5435507"/>
                <a:ext cx="1603666" cy="515526"/>
              </a:xfrm>
              <a:prstGeom prst="rect">
                <a:avLst/>
              </a:prstGeom>
              <a:blipFill>
                <a:blip r:embed="rId9"/>
                <a:stretch>
                  <a:fillRect b="-243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C82887A-6D33-800B-0DCF-1D964ABF941A}"/>
              </a:ext>
            </a:extLst>
          </p:cNvPr>
          <p:cNvCxnSpPr/>
          <p:nvPr/>
        </p:nvCxnSpPr>
        <p:spPr>
          <a:xfrm>
            <a:off x="1570636" y="5727279"/>
            <a:ext cx="390154"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8D92AC9-3BF3-B826-FB91-F670C7EBCD82}"/>
                  </a:ext>
                </a:extLst>
              </p:cNvPr>
              <p:cNvSpPr txBox="1"/>
              <p:nvPr/>
            </p:nvSpPr>
            <p:spPr>
              <a:xfrm>
                <a:off x="2088566" y="5052566"/>
                <a:ext cx="2928255" cy="1327928"/>
              </a:xfrm>
              <a:prstGeom prst="rect">
                <a:avLst/>
              </a:prstGeom>
              <a:noFill/>
            </p:spPr>
            <p:txBody>
              <a:bodyPr wrap="square" rtlCol="0">
                <a:spAutoFit/>
              </a:bodyPr>
              <a:lstStyle/>
              <a:p>
                <a:pPr>
                  <a:lnSpc>
                    <a:spcPct val="125000"/>
                  </a:lnSpc>
                </a:pP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  ,  </m:t>
                    </m:r>
                    <m:r>
                      <a:rPr lang="en-US" sz="2200" b="0" i="1" smtClean="0">
                        <a:latin typeface="Cambria Math" panose="02040503050406030204" pitchFamily="18" charset="0"/>
                      </a:rPr>
                      <m:t>𝑡</m:t>
                    </m:r>
                    <m:r>
                      <a:rPr lang="en-US" sz="2200" b="0" i="1" smtClean="0">
                        <a:latin typeface="Cambria Math" panose="02040503050406030204" pitchFamily="18" charset="0"/>
                      </a:rPr>
                      <m:t> </m:t>
                    </m:r>
                  </m:oMath>
                </a14:m>
                <a:r>
                  <a:rPr lang="en-US" sz="2200" b="0" dirty="0">
                    <a:latin typeface="PT Serif" panose="020A0603040505020204" pitchFamily="18" charset="77"/>
                  </a:rPr>
                  <a:t> ,  </a:t>
                </a:r>
                <a14:m>
                  <m:oMath xmlns:m="http://schemas.openxmlformats.org/officeDocument/2006/math">
                    <m:r>
                      <a:rPr lang="en-US" sz="2200" b="0" i="1" smtClean="0">
                        <a:latin typeface="Cambria Math" panose="02040503050406030204" pitchFamily="18" charset="0"/>
                      </a:rPr>
                      <m:t>𝑠</m:t>
                    </m:r>
                  </m:oMath>
                </a14:m>
                <a:r>
                  <a:rPr lang="en-US" sz="2200" dirty="0">
                    <a:latin typeface="PT Serif" panose="020A0603040505020204" pitchFamily="18" charset="77"/>
                  </a:rPr>
                  <a:t> : Secret</a:t>
                </a:r>
              </a:p>
              <a:p>
                <a:pPr>
                  <a:lnSpc>
                    <a:spcPct val="125000"/>
                  </a:lnSpc>
                </a:pPr>
                <a14:m>
                  <m:oMath xmlns:m="http://schemas.openxmlformats.org/officeDocument/2006/math">
                    <m:r>
                      <a:rPr lang="en-US" sz="2200" b="0" i="1" smtClean="0">
                        <a:latin typeface="Cambria Math" panose="02040503050406030204" pitchFamily="18" charset="0"/>
                      </a:rPr>
                      <m:t>𝜌</m:t>
                    </m:r>
                  </m:oMath>
                </a14:m>
                <a:r>
                  <a:rPr lang="en-US" sz="2200" dirty="0">
                    <a:latin typeface="PT Serif" panose="020A0603040505020204" pitchFamily="18" charset="77"/>
                  </a:rPr>
                  <a:t> : Correlation String</a:t>
                </a:r>
              </a:p>
              <a:p>
                <a:pPr>
                  <a:lnSpc>
                    <a:spcPct val="125000"/>
                  </a:lnSpc>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𝑟</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 </m:t>
                    </m:r>
                  </m:oMath>
                </a14:m>
                <a:r>
                  <a:rPr lang="en-US" sz="2200" b="0" dirty="0">
                    <a:latin typeface="PT Serif" panose="020A0603040505020204" pitchFamily="18" charset="77"/>
                  </a:rPr>
                  <a:t>: Randomness</a:t>
                </a:r>
                <a:endParaRPr lang="en-US" sz="2200" dirty="0">
                  <a:latin typeface="PT Serif" panose="020A0603040505020204" pitchFamily="18" charset="77"/>
                </a:endParaRPr>
              </a:p>
            </p:txBody>
          </p:sp>
        </mc:Choice>
        <mc:Fallback xmlns="">
          <p:sp>
            <p:nvSpPr>
              <p:cNvPr id="22" name="TextBox 21">
                <a:extLst>
                  <a:ext uri="{FF2B5EF4-FFF2-40B4-BE49-F238E27FC236}">
                    <a16:creationId xmlns:a16="http://schemas.microsoft.com/office/drawing/2014/main" id="{38D92AC9-3BF3-B826-FB91-F670C7EBCD82}"/>
                  </a:ext>
                </a:extLst>
              </p:cNvPr>
              <p:cNvSpPr txBox="1">
                <a:spLocks noRot="1" noChangeAspect="1" noMove="1" noResize="1" noEditPoints="1" noAdjustHandles="1" noChangeArrowheads="1" noChangeShapeType="1" noTextEdit="1"/>
              </p:cNvSpPr>
              <p:nvPr/>
            </p:nvSpPr>
            <p:spPr>
              <a:xfrm>
                <a:off x="2088566" y="5052566"/>
                <a:ext cx="2928255" cy="1327928"/>
              </a:xfrm>
              <a:prstGeom prst="rect">
                <a:avLst/>
              </a:prstGeom>
              <a:blipFill>
                <a:blip r:embed="rId10"/>
                <a:stretch>
                  <a:fillRect l="-431" b="-84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DEF1320-300C-7691-194C-A77F204F504D}"/>
                  </a:ext>
                </a:extLst>
              </p:cNvPr>
              <p:cNvSpPr txBox="1"/>
              <p:nvPr/>
            </p:nvSpPr>
            <p:spPr>
              <a:xfrm>
                <a:off x="8260410" y="2847302"/>
                <a:ext cx="6971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r>
                        <a:rPr lang="en-US" sz="2200" b="0" i="1" smtClean="0">
                          <a:solidFill>
                            <a:schemeClr val="accent1">
                              <a:lumMod val="60000"/>
                              <a:lumOff val="40000"/>
                            </a:schemeClr>
                          </a:solidFill>
                          <a:latin typeface="Cambria Math" panose="02040503050406030204" pitchFamily="18" charset="0"/>
                        </a:rPr>
                        <m:t>(</m:t>
                      </m:r>
                      <m:sSub>
                        <m:sSubPr>
                          <m:ctrlPr>
                            <a:rPr lang="en-US" sz="2200" b="0" i="1" smtClean="0">
                              <a:solidFill>
                                <a:schemeClr val="accent1">
                                  <a:lumMod val="60000"/>
                                  <a:lumOff val="40000"/>
                                </a:schemeClr>
                              </a:solidFill>
                              <a:latin typeface="Cambria Math" panose="02040503050406030204" pitchFamily="18" charset="0"/>
                            </a:rPr>
                          </m:ctrlPr>
                        </m:sSubPr>
                        <m:e>
                          <m:r>
                            <a:rPr lang="en-US" sz="2200" b="0" i="1" smtClean="0">
                              <a:solidFill>
                                <a:schemeClr val="accent1">
                                  <a:lumMod val="60000"/>
                                  <a:lumOff val="40000"/>
                                </a:schemeClr>
                              </a:solidFill>
                              <a:latin typeface="Cambria Math" panose="02040503050406030204" pitchFamily="18" charset="0"/>
                            </a:rPr>
                            <m:t>𝑟</m:t>
                          </m:r>
                        </m:e>
                        <m:sub>
                          <m:r>
                            <a:rPr lang="en-US" sz="2200" b="0" i="1" smtClean="0">
                              <a:solidFill>
                                <a:schemeClr val="accent1">
                                  <a:lumMod val="60000"/>
                                  <a:lumOff val="40000"/>
                                </a:schemeClr>
                              </a:solidFill>
                              <a:latin typeface="Cambria Math" panose="02040503050406030204" pitchFamily="18" charset="0"/>
                            </a:rPr>
                            <m:t>1</m:t>
                          </m:r>
                        </m:sub>
                      </m:sSub>
                      <m:r>
                        <a:rPr lang="en-US" sz="2200" b="0" i="1" smtClean="0">
                          <a:solidFill>
                            <a:schemeClr val="accent1">
                              <a:lumMod val="60000"/>
                              <a:lumOff val="40000"/>
                            </a:schemeClr>
                          </a:solidFill>
                          <a:latin typeface="Cambria Math" panose="02040503050406030204" pitchFamily="18" charset="0"/>
                        </a:rPr>
                        <m:t>)</m:t>
                      </m:r>
                    </m:oMath>
                  </m:oMathPara>
                </a14:m>
                <a:endParaRPr lang="en-US" sz="2200" dirty="0">
                  <a:solidFill>
                    <a:schemeClr val="accent1">
                      <a:lumMod val="60000"/>
                      <a:lumOff val="40000"/>
                    </a:schemeClr>
                  </a:solidFill>
                </a:endParaRPr>
              </a:p>
            </p:txBody>
          </p:sp>
        </mc:Choice>
        <mc:Fallback>
          <p:sp>
            <p:nvSpPr>
              <p:cNvPr id="30" name="TextBox 29">
                <a:extLst>
                  <a:ext uri="{FF2B5EF4-FFF2-40B4-BE49-F238E27FC236}">
                    <a16:creationId xmlns:a16="http://schemas.microsoft.com/office/drawing/2014/main" id="{8DEF1320-300C-7691-194C-A77F204F504D}"/>
                  </a:ext>
                </a:extLst>
              </p:cNvPr>
              <p:cNvSpPr txBox="1">
                <a:spLocks noRot="1" noChangeAspect="1" noMove="1" noResize="1" noEditPoints="1" noAdjustHandles="1" noChangeArrowheads="1" noChangeShapeType="1" noTextEdit="1"/>
              </p:cNvSpPr>
              <p:nvPr/>
            </p:nvSpPr>
            <p:spPr>
              <a:xfrm>
                <a:off x="8260410" y="2847302"/>
                <a:ext cx="697178" cy="338554"/>
              </a:xfrm>
              <a:prstGeom prst="rect">
                <a:avLst/>
              </a:prstGeom>
              <a:blipFill>
                <a:blip r:embed="rId11"/>
                <a:stretch>
                  <a:fillRect l="-8929" t="-7143" r="-14286" b="-32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7D030CE2-3236-4CEB-9D2A-D333C74E482C}"/>
                  </a:ext>
                </a:extLst>
              </p:cNvPr>
              <p:cNvSpPr txBox="1"/>
              <p:nvPr/>
            </p:nvSpPr>
            <p:spPr>
              <a:xfrm>
                <a:off x="8260285" y="5950321"/>
                <a:ext cx="70583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r>
                        <a:rPr lang="en-US" sz="2200" b="0" i="1" smtClean="0">
                          <a:solidFill>
                            <a:schemeClr val="accent1">
                              <a:lumMod val="60000"/>
                              <a:lumOff val="40000"/>
                            </a:schemeClr>
                          </a:solidFill>
                          <a:latin typeface="Cambria Math" panose="02040503050406030204" pitchFamily="18" charset="0"/>
                        </a:rPr>
                        <m:t>(</m:t>
                      </m:r>
                      <m:sSub>
                        <m:sSubPr>
                          <m:ctrlPr>
                            <a:rPr lang="en-US" sz="2200" b="0" i="1" smtClean="0">
                              <a:solidFill>
                                <a:schemeClr val="accent1">
                                  <a:lumMod val="60000"/>
                                  <a:lumOff val="40000"/>
                                </a:schemeClr>
                              </a:solidFill>
                              <a:latin typeface="Cambria Math" panose="02040503050406030204" pitchFamily="18" charset="0"/>
                            </a:rPr>
                          </m:ctrlPr>
                        </m:sSubPr>
                        <m:e>
                          <m:r>
                            <a:rPr lang="en-US" sz="2200" b="0" i="1" smtClean="0">
                              <a:solidFill>
                                <a:schemeClr val="accent1">
                                  <a:lumMod val="60000"/>
                                  <a:lumOff val="40000"/>
                                </a:schemeClr>
                              </a:solidFill>
                              <a:latin typeface="Cambria Math" panose="02040503050406030204" pitchFamily="18" charset="0"/>
                            </a:rPr>
                            <m:t>𝑟</m:t>
                          </m:r>
                        </m:e>
                        <m:sub>
                          <m:r>
                            <a:rPr lang="en-US" sz="2200" b="0" i="1" smtClean="0">
                              <a:solidFill>
                                <a:schemeClr val="accent1">
                                  <a:lumMod val="60000"/>
                                  <a:lumOff val="40000"/>
                                </a:schemeClr>
                              </a:solidFill>
                              <a:latin typeface="Cambria Math" panose="02040503050406030204" pitchFamily="18" charset="0"/>
                            </a:rPr>
                            <m:t>𝑛</m:t>
                          </m:r>
                        </m:sub>
                      </m:sSub>
                      <m:r>
                        <a:rPr lang="en-US" sz="2200" b="0" i="1" smtClean="0">
                          <a:solidFill>
                            <a:schemeClr val="accent1">
                              <a:lumMod val="60000"/>
                              <a:lumOff val="40000"/>
                            </a:schemeClr>
                          </a:solidFill>
                          <a:latin typeface="Cambria Math" panose="02040503050406030204" pitchFamily="18" charset="0"/>
                        </a:rPr>
                        <m:t>)</m:t>
                      </m:r>
                    </m:oMath>
                  </m:oMathPara>
                </a14:m>
                <a:endParaRPr lang="en-US" sz="2200" dirty="0">
                  <a:solidFill>
                    <a:schemeClr val="accent1">
                      <a:lumMod val="60000"/>
                      <a:lumOff val="40000"/>
                    </a:schemeClr>
                  </a:solidFill>
                </a:endParaRPr>
              </a:p>
            </p:txBody>
          </p:sp>
        </mc:Choice>
        <mc:Fallback>
          <p:sp>
            <p:nvSpPr>
              <p:cNvPr id="31" name="TextBox 30">
                <a:extLst>
                  <a:ext uri="{FF2B5EF4-FFF2-40B4-BE49-F238E27FC236}">
                    <a16:creationId xmlns:a16="http://schemas.microsoft.com/office/drawing/2014/main" id="{7D030CE2-3236-4CEB-9D2A-D333C74E482C}"/>
                  </a:ext>
                </a:extLst>
              </p:cNvPr>
              <p:cNvSpPr txBox="1">
                <a:spLocks noRot="1" noChangeAspect="1" noMove="1" noResize="1" noEditPoints="1" noAdjustHandles="1" noChangeArrowheads="1" noChangeShapeType="1" noTextEdit="1"/>
              </p:cNvSpPr>
              <p:nvPr/>
            </p:nvSpPr>
            <p:spPr>
              <a:xfrm>
                <a:off x="8260285" y="5950321"/>
                <a:ext cx="705834" cy="338554"/>
              </a:xfrm>
              <a:prstGeom prst="rect">
                <a:avLst/>
              </a:prstGeom>
              <a:blipFill>
                <a:blip r:embed="rId12"/>
                <a:stretch>
                  <a:fillRect l="-8772" t="-3571" r="-14035" b="-32143"/>
                </a:stretch>
              </a:blipFill>
            </p:spPr>
            <p:txBody>
              <a:bodyPr/>
              <a:lstStyle/>
              <a:p>
                <a:r>
                  <a:rPr lang="en-US">
                    <a:noFill/>
                  </a:rPr>
                  <a:t> </a:t>
                </a:r>
              </a:p>
            </p:txBody>
          </p:sp>
        </mc:Fallback>
      </mc:AlternateContent>
    </p:spTree>
    <p:extLst>
      <p:ext uri="{BB962C8B-B14F-4D97-AF65-F5344CB8AC3E}">
        <p14:creationId xmlns:p14="http://schemas.microsoft.com/office/powerpoint/2010/main" val="413879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p:bldP spid="16" grpId="0"/>
      <p:bldP spid="20" grpId="0"/>
      <p:bldP spid="21" grpId="0" animBg="1"/>
      <p:bldP spid="26" grpId="0"/>
      <p:bldP spid="5" grpId="0"/>
      <p:bldP spid="8" grpId="0"/>
      <p:bldP spid="12" grpId="0"/>
      <p:bldP spid="22"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131-3B1D-FF8A-A97F-1F2FA5A7E31E}"/>
              </a:ext>
            </a:extLst>
          </p:cNvPr>
          <p:cNvSpPr>
            <a:spLocks noGrp="1"/>
          </p:cNvSpPr>
          <p:nvPr>
            <p:ph type="title"/>
          </p:nvPr>
        </p:nvSpPr>
        <p:spPr/>
        <p:txBody>
          <a:bodyPr/>
          <a:lstStyle/>
          <a:p>
            <a:r>
              <a:rPr lang="en-US" dirty="0">
                <a:latin typeface="PT Serif" panose="020A0603040505020204" pitchFamily="18" charset="77"/>
              </a:rPr>
              <a:t>Defining Traceable Secret Sharing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0B2CF6-9F76-51F0-3608-E963DA11BEDC}"/>
                  </a:ext>
                </a:extLst>
              </p:cNvPr>
              <p:cNvSpPr>
                <a:spLocks noGrp="1"/>
              </p:cNvSpPr>
              <p:nvPr>
                <p:ph idx="1"/>
              </p:nvPr>
            </p:nvSpPr>
            <p:spPr>
              <a:xfrm>
                <a:off x="297871" y="1555460"/>
                <a:ext cx="12033465" cy="4351338"/>
              </a:xfrm>
            </p:spPr>
            <p:txBody>
              <a:bodyPr>
                <a:normAutofit/>
              </a:bodyPr>
              <a:lstStyle/>
              <a:p>
                <a:pPr>
                  <a:lnSpc>
                    <a:spcPct val="150000"/>
                  </a:lnSpc>
                </a:pPr>
                <a:r>
                  <a:rPr lang="en-US" dirty="0">
                    <a:latin typeface="PT Serif" panose="020A0603040505020204" pitchFamily="18" charset="77"/>
                  </a:rPr>
                  <a:t>Rec (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latin typeface="PT Serif" panose="020A0603040505020204" pitchFamily="18" charset="77"/>
                  </a:rPr>
                  <a:t> )		</a:t>
                </a:r>
                <a:r>
                  <a:rPr lang="en"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m:rPr>
                        <m:nor/>
                      </m:rPr>
                      <a:rPr lang="en" dirty="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r>
                  <a:rPr lang="en-US" b="0"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𝑠</m:t>
                    </m:r>
                  </m:oMath>
                </a14:m>
                <a:endParaRPr lang="en-US" dirty="0">
                  <a:latin typeface="PT Serif" panose="020A0603040505020204" pitchFamily="18" charset="77"/>
                </a:endParaRPr>
              </a:p>
              <a:p>
                <a:pPr>
                  <a:lnSpc>
                    <a:spcPct val="150000"/>
                  </a:lnSpc>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Trace</m:t>
                        </m:r>
                      </m:e>
                      <m:sup>
                        <m:r>
                          <m:rPr>
                            <m:sty m:val="p"/>
                          </m:rPr>
                          <a:rPr lang="en-US" b="0" i="0" smtClean="0">
                            <a:latin typeface="Cambria Math" panose="02040503050406030204" pitchFamily="18" charset="0"/>
                          </a:rPr>
                          <m:t>R</m:t>
                        </m:r>
                        <m:r>
                          <a:rPr lang="en-US" b="0" i="0" smtClean="0">
                            <a:latin typeface="Cambria Math" panose="02040503050406030204" pitchFamily="18" charset="0"/>
                          </a:rPr>
                          <m:t>(·)</m:t>
                        </m:r>
                      </m:sup>
                    </m:sSup>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𝑡𝑘</m:t>
                    </m:r>
                  </m:oMath>
                </a14:m>
                <a:r>
                  <a:rPr lang="en-US" dirty="0">
                    <a:latin typeface="PT Serif" panose="020A0603040505020204" pitchFamily="18" charset="77"/>
                  </a:rPr>
                  <a:t> )		 </a:t>
                </a:r>
                <a14:m>
                  <m:oMath xmlns:m="http://schemas.openxmlformats.org/officeDocument/2006/math">
                    <m:r>
                      <m:rPr>
                        <m:nor/>
                      </m:rPr>
                      <a:rPr lang="en" dirty="0" smtClean="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rPr>
                      <m:t>𝜋</m:t>
                    </m:r>
                    <m:r>
                      <a:rPr lang="en-US" b="0" i="1" smtClean="0">
                        <a:latin typeface="Cambria Math" panose="02040503050406030204" pitchFamily="18" charset="0"/>
                      </a:rPr>
                      <m:t> )</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Verify ( </a:t>
                </a:r>
                <a14:m>
                  <m:oMath xmlns:m="http://schemas.openxmlformats.org/officeDocument/2006/math">
                    <m:r>
                      <a:rPr lang="en-US" b="0" i="1" smtClean="0">
                        <a:latin typeface="Cambria Math" panose="02040503050406030204" pitchFamily="18" charset="0"/>
                      </a:rPr>
                      <m:t>𝑣𝑘</m:t>
                    </m:r>
                    <m:r>
                      <a:rPr lang="en-US" b="0" i="1" smtClean="0">
                        <a:latin typeface="Cambria Math" panose="02040503050406030204" pitchFamily="18" charset="0"/>
                      </a:rPr>
                      <m:t> ,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𝜋</m:t>
                    </m:r>
                  </m:oMath>
                </a14:m>
                <a:r>
                  <a:rPr lang="en-US" dirty="0">
                    <a:latin typeface="PT Serif" panose="020A0603040505020204" pitchFamily="18" charset="77"/>
                  </a:rPr>
                  <a:t> )	 </a:t>
                </a:r>
                <a14:m>
                  <m:oMath xmlns:m="http://schemas.openxmlformats.org/officeDocument/2006/math">
                    <m:r>
                      <m:rPr>
                        <m:nor/>
                      </m:rPr>
                      <a:rPr lang="en" dirty="0" smtClean="0">
                        <a:solidFill>
                          <a:schemeClr val="bg2">
                            <a:lumMod val="25000"/>
                          </a:schemeClr>
                        </a:solidFill>
                        <a:latin typeface="PT Serif" panose="020A0603040505020204" pitchFamily="18" charset="77"/>
                        <a:ea typeface="PT Serif"/>
                        <a:cs typeface="PT Serif"/>
                        <a:sym typeface="PT Serif"/>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0 , 1 }</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040B2CF6-9F76-51F0-3608-E963DA11BEDC}"/>
                  </a:ext>
                </a:extLst>
              </p:cNvPr>
              <p:cNvSpPr>
                <a:spLocks noGrp="1" noRot="1" noChangeAspect="1" noMove="1" noResize="1" noEditPoints="1" noAdjustHandles="1" noChangeArrowheads="1" noChangeShapeType="1" noTextEdit="1"/>
              </p:cNvSpPr>
              <p:nvPr>
                <p:ph idx="1"/>
              </p:nvPr>
            </p:nvSpPr>
            <p:spPr>
              <a:xfrm>
                <a:off x="297871" y="1555460"/>
                <a:ext cx="12033465" cy="4351338"/>
              </a:xfrm>
              <a:blipFill>
                <a:blip r:embed="rId3"/>
                <a:stretch>
                  <a:fillRect l="-9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2B02F80F-8347-3B1C-2845-D9D04FF396EB}"/>
                  </a:ext>
                </a:extLst>
              </p:cNvPr>
              <p:cNvSpPr/>
              <p:nvPr/>
            </p:nvSpPr>
            <p:spPr>
              <a:xfrm>
                <a:off x="5019308" y="4760336"/>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p:sp>
            <p:nvSpPr>
              <p:cNvPr id="4" name="Rounded Rectangle 3">
                <a:extLst>
                  <a:ext uri="{FF2B5EF4-FFF2-40B4-BE49-F238E27FC236}">
                    <a16:creationId xmlns:a16="http://schemas.microsoft.com/office/drawing/2014/main" id="{2B02F80F-8347-3B1C-2845-D9D04FF396EB}"/>
                  </a:ext>
                </a:extLst>
              </p:cNvPr>
              <p:cNvSpPr>
                <a:spLocks noRot="1" noChangeAspect="1" noMove="1" noResize="1" noEditPoints="1" noAdjustHandles="1" noChangeArrowheads="1" noChangeShapeType="1" noTextEdit="1"/>
              </p:cNvSpPr>
              <p:nvPr/>
            </p:nvSpPr>
            <p:spPr>
              <a:xfrm>
                <a:off x="5019308" y="4760336"/>
                <a:ext cx="1341685" cy="1084407"/>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42A1AD0-6E76-B804-4E02-7489CCFD10EB}"/>
                  </a:ext>
                </a:extLst>
              </p:cNvPr>
              <p:cNvSpPr txBox="1"/>
              <p:nvPr/>
            </p:nvSpPr>
            <p:spPr>
              <a:xfrm>
                <a:off x="7011367" y="5071706"/>
                <a:ext cx="6944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oMath>
                  </m:oMathPara>
                </a14:m>
                <a:endParaRPr lang="en-US" sz="2400" dirty="0"/>
              </a:p>
            </p:txBody>
          </p:sp>
        </mc:Choice>
        <mc:Fallback>
          <p:sp>
            <p:nvSpPr>
              <p:cNvPr id="5" name="TextBox 4">
                <a:extLst>
                  <a:ext uri="{FF2B5EF4-FFF2-40B4-BE49-F238E27FC236}">
                    <a16:creationId xmlns:a16="http://schemas.microsoft.com/office/drawing/2014/main" id="{E42A1AD0-6E76-B804-4E02-7489CCFD10EB}"/>
                  </a:ext>
                </a:extLst>
              </p:cNvPr>
              <p:cNvSpPr txBox="1">
                <a:spLocks noRot="1" noChangeAspect="1" noMove="1" noResize="1" noEditPoints="1" noAdjustHandles="1" noChangeArrowheads="1" noChangeShapeType="1" noTextEdit="1"/>
              </p:cNvSpPr>
              <p:nvPr/>
            </p:nvSpPr>
            <p:spPr>
              <a:xfrm>
                <a:off x="7011367" y="5071706"/>
                <a:ext cx="694423" cy="461665"/>
              </a:xfrm>
              <a:prstGeom prst="rect">
                <a:avLst/>
              </a:prstGeom>
              <a:blipFill>
                <a:blip r:embed="rId5"/>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AC42D0D-4EF4-C2E4-94AE-DB41A63DF325}"/>
              </a:ext>
            </a:extLst>
          </p:cNvPr>
          <p:cNvCxnSpPr>
            <a:cxnSpLocks/>
            <a:stCxn id="4" idx="3"/>
            <a:endCxn id="5" idx="1"/>
          </p:cNvCxnSpPr>
          <p:nvPr/>
        </p:nvCxnSpPr>
        <p:spPr>
          <a:xfrm flipV="1">
            <a:off x="6360993" y="5302539"/>
            <a:ext cx="650374"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4918885-71DB-6420-0AAC-D920EA328AC1}"/>
                  </a:ext>
                </a:extLst>
              </p:cNvPr>
              <p:cNvSpPr txBox="1"/>
              <p:nvPr/>
            </p:nvSpPr>
            <p:spPr>
              <a:xfrm>
                <a:off x="1815547" y="4933206"/>
                <a:ext cx="2557668" cy="738664"/>
              </a:xfrm>
              <a:prstGeom prst="rect">
                <a:avLst/>
              </a:prstGeom>
              <a:noFill/>
            </p:spPr>
            <p:txBody>
              <a:bodyPr wrap="square" lIns="0" tIns="0" rIns="0" bIns="0" rtlCol="0">
                <a:spAutoFit/>
              </a:bodyPr>
              <a:lstStyle/>
              <a:p>
                <a:pPr/>
                <a:r>
                  <a:rPr lang="en-US" sz="2400" b="0" dirty="0">
                    <a:latin typeface="PT Serif" panose="020A0603040505020204" pitchFamily="18" charset="77"/>
                  </a:rPr>
                  <a:t>Shares as input : </a:t>
                </a:r>
                <a14:m>
                  <m:oMath xmlns:m="http://schemas.openxmlformats.org/officeDocument/2006/math">
                    <m:r>
                      <a:rPr lang="en-US" sz="2400" b="0" i="1" smtClean="0">
                        <a:latin typeface="Cambria Math" panose="02040503050406030204" pitchFamily="18" charset="0"/>
                      </a:rPr>
                      <m:t>𝑇</m:t>
                    </m:r>
                  </m:oMath>
                </a14:m>
                <a:endParaRPr lang="en-US" sz="2400" b="0" i="1"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US" sz="2400" b="0" i="1" smtClean="0">
                              <a:latin typeface="Cambria Math" panose="02040503050406030204" pitchFamily="18" charset="0"/>
                            </a:rPr>
                            <m:t>𝑇</m:t>
                          </m:r>
                        </m:sub>
                      </m:sSub>
                    </m:oMath>
                  </m:oMathPara>
                </a14:m>
                <a:endParaRPr lang="en-US" sz="2400" i="1" dirty="0">
                  <a:latin typeface="PT Serif" panose="020A0603040505020204" pitchFamily="18" charset="77"/>
                </a:endParaRPr>
              </a:p>
            </p:txBody>
          </p:sp>
        </mc:Choice>
        <mc:Fallback>
          <p:sp>
            <p:nvSpPr>
              <p:cNvPr id="7" name="TextBox 6">
                <a:extLst>
                  <a:ext uri="{FF2B5EF4-FFF2-40B4-BE49-F238E27FC236}">
                    <a16:creationId xmlns:a16="http://schemas.microsoft.com/office/drawing/2014/main" id="{84918885-71DB-6420-0AAC-D920EA328AC1}"/>
                  </a:ext>
                </a:extLst>
              </p:cNvPr>
              <p:cNvSpPr txBox="1">
                <a:spLocks noRot="1" noChangeAspect="1" noMove="1" noResize="1" noEditPoints="1" noAdjustHandles="1" noChangeArrowheads="1" noChangeShapeType="1" noTextEdit="1"/>
              </p:cNvSpPr>
              <p:nvPr/>
            </p:nvSpPr>
            <p:spPr>
              <a:xfrm>
                <a:off x="1815547" y="4933206"/>
                <a:ext cx="2557668" cy="738664"/>
              </a:xfrm>
              <a:prstGeom prst="rect">
                <a:avLst/>
              </a:prstGeom>
              <a:blipFill>
                <a:blip r:embed="rId6"/>
                <a:stretch>
                  <a:fillRect l="-7426" t="-11864" r="-1485" b="-1864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1592FE8-CF47-C0B6-305F-108F868F125E}"/>
              </a:ext>
            </a:extLst>
          </p:cNvPr>
          <p:cNvCxnSpPr>
            <a:cxnSpLocks/>
            <a:stCxn id="7" idx="3"/>
            <a:endCxn id="4" idx="1"/>
          </p:cNvCxnSpPr>
          <p:nvPr/>
        </p:nvCxnSpPr>
        <p:spPr>
          <a:xfrm>
            <a:off x="4373215" y="5302538"/>
            <a:ext cx="646093" cy="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6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20445</TotalTime>
  <Words>6418</Words>
  <Application>Microsoft Macintosh PowerPoint</Application>
  <PresentationFormat>Widescreen</PresentationFormat>
  <Paragraphs>470</Paragraphs>
  <Slides>36</Slides>
  <Notes>34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Aptos Display</vt:lpstr>
      <vt:lpstr>Arial</vt:lpstr>
      <vt:lpstr>Cambria Math</vt:lpstr>
      <vt:lpstr>PT Serif</vt:lpstr>
      <vt:lpstr>Office Theme</vt:lpstr>
      <vt:lpstr>Traceable Secret Sharing: Strong Security and Efficient Constructions</vt:lpstr>
      <vt:lpstr>Accountability in Threshold Cryptography</vt:lpstr>
      <vt:lpstr>Secret Sharing</vt:lpstr>
      <vt:lpstr>Traceability in Secret Sharing: Motivation</vt:lpstr>
      <vt:lpstr>Traceability in Secret Sharing: Motivation</vt:lpstr>
      <vt:lpstr>This work: Traceable Secret Sharing</vt:lpstr>
      <vt:lpstr>Why focus on the f&lt;t case?</vt:lpstr>
      <vt:lpstr>Defining Traceable Secret Sharing</vt:lpstr>
      <vt:lpstr>Defining Traceable Secret Sharing</vt:lpstr>
      <vt:lpstr>Defining Traceable Secret Sharing</vt:lpstr>
      <vt:lpstr>Defining Traceable Secret Sharing</vt:lpstr>
      <vt:lpstr>Traceability for Traceable Secret Sharing</vt:lpstr>
      <vt:lpstr>Traceability for Traceable Secret Sharing</vt:lpstr>
      <vt:lpstr>Traceability for Traceable Secret Sharing</vt:lpstr>
      <vt:lpstr>This work: Traceable Secret Sharing</vt:lpstr>
      <vt:lpstr>Standard Shamir Secret Sharing is not traceable</vt:lpstr>
      <vt:lpstr>PowerPoint Presentation</vt:lpstr>
      <vt:lpstr>TS: Shamir-based Traceable Secret Sharing</vt:lpstr>
      <vt:lpstr>TS: Shamir-based Traceable Secret Sharing</vt:lpstr>
      <vt:lpstr>TS: Shamir-based Traceable Secret Sharing</vt:lpstr>
      <vt:lpstr>Shamir-based Traceable Secret Sharing: Trace</vt:lpstr>
      <vt:lpstr>Shamir-based Traceable Secret Sharing</vt:lpstr>
      <vt:lpstr>Shamir-based Traceable Secret Sharing</vt:lpstr>
      <vt:lpstr>Tracing Imperfect boxes: The problem</vt:lpstr>
      <vt:lpstr>Tracing Imperfect boxes</vt:lpstr>
      <vt:lpstr>Tracing Imperfect boxes</vt:lpstr>
      <vt:lpstr>Tracing Imperfect boxes</vt:lpstr>
      <vt:lpstr>Tracing Imperfect boxes: Tracing Security</vt:lpstr>
      <vt:lpstr>TS: Shamir-based Traceable Secret Sharing</vt:lpstr>
      <vt:lpstr>This work: Traceable Secret Sharing</vt:lpstr>
      <vt:lpstr>Blakely</vt:lpstr>
      <vt:lpstr>Tracing in Blakely</vt:lpstr>
      <vt:lpstr>Summary</vt:lpstr>
      <vt:lpstr>Open Problems </vt:lpstr>
      <vt:lpstr>Thank you for listening!</vt:lpstr>
      <vt:lpstr>Comparison with GSS21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Traceable Secret Sharing: Strong Security and Efficient Constructions</dc:title>
  <dc:creator>Aditi Partap</dc:creator>
  <cp:lastModifiedBy>Aditi Partap</cp:lastModifiedBy>
  <cp:revision>394</cp:revision>
  <dcterms:created xsi:type="dcterms:W3CDTF">2024-03-27T06:21:54Z</dcterms:created>
  <dcterms:modified xsi:type="dcterms:W3CDTF">2024-04-19T19:12:09Z</dcterms:modified>
</cp:coreProperties>
</file>